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15" r:id="rId2"/>
  </p:sldMasterIdLst>
  <p:notesMasterIdLst>
    <p:notesMasterId r:id="rId33"/>
  </p:notesMasterIdLst>
  <p:sldIdLst>
    <p:sldId id="256" r:id="rId3"/>
    <p:sldId id="280" r:id="rId4"/>
    <p:sldId id="297" r:id="rId5"/>
    <p:sldId id="261" r:id="rId6"/>
    <p:sldId id="273" r:id="rId7"/>
    <p:sldId id="282" r:id="rId8"/>
    <p:sldId id="274" r:id="rId9"/>
    <p:sldId id="283" r:id="rId10"/>
    <p:sldId id="284" r:id="rId11"/>
    <p:sldId id="285" r:id="rId12"/>
    <p:sldId id="286" r:id="rId13"/>
    <p:sldId id="287" r:id="rId14"/>
    <p:sldId id="288" r:id="rId15"/>
    <p:sldId id="264" r:id="rId16"/>
    <p:sldId id="276" r:id="rId17"/>
    <p:sldId id="298" r:id="rId18"/>
    <p:sldId id="299" r:id="rId19"/>
    <p:sldId id="289" r:id="rId20"/>
    <p:sldId id="290" r:id="rId21"/>
    <p:sldId id="291" r:id="rId22"/>
    <p:sldId id="292" r:id="rId23"/>
    <p:sldId id="300" r:id="rId24"/>
    <p:sldId id="301" r:id="rId25"/>
    <p:sldId id="302" r:id="rId26"/>
    <p:sldId id="303" r:id="rId27"/>
    <p:sldId id="278" r:id="rId28"/>
    <p:sldId id="294" r:id="rId29"/>
    <p:sldId id="295" r:id="rId30"/>
    <p:sldId id="296" r:id="rId31"/>
    <p:sldId id="26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7" d="100"/>
          <a:sy n="67" d="100"/>
        </p:scale>
        <p:origin x="8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1134C-9CB0-4467-9958-424A9D6639A6}"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13865-FBDF-48FB-9F05-EE3A0CCD0196}" type="slidenum">
              <a:rPr lang="en-US" smtClean="0"/>
              <a:t>‹#›</a:t>
            </a:fld>
            <a:endParaRPr lang="en-US"/>
          </a:p>
        </p:txBody>
      </p:sp>
    </p:spTree>
    <p:extLst>
      <p:ext uri="{BB962C8B-B14F-4D97-AF65-F5344CB8AC3E}">
        <p14:creationId xmlns:p14="http://schemas.microsoft.com/office/powerpoint/2010/main" val="2233456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30</a:t>
            </a:fld>
            <a:endParaRPr lang="en-US"/>
          </a:p>
        </p:txBody>
      </p:sp>
    </p:spTree>
    <p:extLst>
      <p:ext uri="{BB962C8B-B14F-4D97-AF65-F5344CB8AC3E}">
        <p14:creationId xmlns:p14="http://schemas.microsoft.com/office/powerpoint/2010/main" val="29744152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76932BEE-7D46-4F25-AF0A-D5D1C0B4C805}"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88815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528731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2671226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1950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225394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FBB8824-1F53-4081-A1D8-03087F827F0B}"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49874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FBB8824-1F53-4081-A1D8-03087F827F0B}"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1672528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4293162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3880960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6932BEE-7D46-4F25-AF0A-D5D1C0B4C80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0980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32BEE-7D46-4F25-AF0A-D5D1C0B4C80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0731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2419428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32BEE-7D46-4F25-AF0A-D5D1C0B4C80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0298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4269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BB8824-1F53-4081-A1D8-03087F827F0B}"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32BEE-7D46-4F25-AF0A-D5D1C0B4C80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710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BB8824-1F53-4081-A1D8-03087F827F0B}"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32BEE-7D46-4F25-AF0A-D5D1C0B4C80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2260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BB8824-1F53-4081-A1D8-03087F827F0B}"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1517425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5402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648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32BEE-7D46-4F25-AF0A-D5D1C0B4C80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862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32BEE-7D46-4F25-AF0A-D5D1C0B4C80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2537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4/15/2025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4505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BB8824-1F53-4081-A1D8-03087F827F0B}"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3439544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26"/>
        <p:cNvGrpSpPr/>
        <p:nvPr/>
      </p:nvGrpSpPr>
      <p:grpSpPr>
        <a:xfrm>
          <a:off x="0" y="0"/>
          <a:ext cx="0" cy="0"/>
          <a:chOff x="0" y="0"/>
          <a:chExt cx="0" cy="0"/>
        </a:xfrm>
      </p:grpSpPr>
      <p:sp>
        <p:nvSpPr>
          <p:cNvPr id="28" name="Google Shape;28;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1395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and Content 1">
  <p:cSld name="Title and Content 1">
    <p:spTree>
      <p:nvGrpSpPr>
        <p:cNvPr id="1" name="Shape 21"/>
        <p:cNvGrpSpPr/>
        <p:nvPr/>
      </p:nvGrpSpPr>
      <p:grpSpPr>
        <a:xfrm>
          <a:off x="0" y="0"/>
          <a:ext cx="0" cy="0"/>
          <a:chOff x="0" y="0"/>
          <a:chExt cx="0" cy="0"/>
        </a:xfrm>
      </p:grpSpPr>
      <p:sp>
        <p:nvSpPr>
          <p:cNvPr id="23" name="Google Shape;23;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71309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2987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286831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BB8824-1F53-4081-A1D8-03087F827F0B}"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2173408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BB8824-1F53-4081-A1D8-03087F827F0B}"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1047894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BB8824-1F53-4081-A1D8-03087F827F0B}"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2202914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143631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BB8824-1F53-4081-A1D8-03087F827F0B}"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32BEE-7D46-4F25-AF0A-D5D1C0B4C805}" type="slidenum">
              <a:rPr lang="en-US" smtClean="0"/>
              <a:t>‹#›</a:t>
            </a:fld>
            <a:endParaRPr lang="en-US"/>
          </a:p>
        </p:txBody>
      </p:sp>
    </p:spTree>
    <p:extLst>
      <p:ext uri="{BB962C8B-B14F-4D97-AF65-F5344CB8AC3E}">
        <p14:creationId xmlns:p14="http://schemas.microsoft.com/office/powerpoint/2010/main" val="1895220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4.jp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FBB8824-1F53-4081-A1D8-03087F827F0B}" type="datetimeFigureOut">
              <a:rPr lang="en-US" smtClean="0"/>
              <a:t>4/15/2025</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76932BEE-7D46-4F25-AF0A-D5D1C0B4C805}" type="slidenum">
              <a:rPr lang="en-US" smtClean="0"/>
              <a:t>‹#›</a:t>
            </a:fld>
            <a:endParaRPr lang="en-US"/>
          </a:p>
        </p:txBody>
      </p:sp>
    </p:spTree>
    <p:extLst>
      <p:ext uri="{BB962C8B-B14F-4D97-AF65-F5344CB8AC3E}">
        <p14:creationId xmlns:p14="http://schemas.microsoft.com/office/powerpoint/2010/main" val="271453240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7">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FBB8824-1F53-4081-A1D8-03087F827F0B}" type="datetimeFigureOut">
              <a:rPr lang="en-US" smtClean="0"/>
              <a:t>4/15/2025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6932BEE-7D46-4F25-AF0A-D5D1C0B4C80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00200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9.jpg"/><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4.xml"/><Relationship Id="rId6" Type="http://schemas.openxmlformats.org/officeDocument/2006/relationships/hyperlink" Target="https://pixabay.com/illustrations/profits-revenue-business-income-1953616/" TargetMode="External"/><Relationship Id="rId5" Type="http://schemas.openxmlformats.org/officeDocument/2006/relationships/image" Target="../media/image21.jp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audio" Target="../media/audio1.wav"/><Relationship Id="rId1" Type="http://schemas.openxmlformats.org/officeDocument/2006/relationships/slideLayout" Target="../slideLayouts/slideLayout19.xml"/><Relationship Id="rId4" Type="http://schemas.openxmlformats.org/officeDocument/2006/relationships/audio" Target="../media/audio1.wav"/></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31840" y="2499345"/>
            <a:ext cx="2160161" cy="4336089"/>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688269" y="-965537"/>
            <a:ext cx="3503731" cy="8789073"/>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sp>
        <p:sp>
          <p:nvSpPr>
            <p:cNvPr id="5" name="TextBox 5"/>
            <p:cNvSpPr txBox="1"/>
            <p:nvPr/>
          </p:nvSpPr>
          <p:spPr>
            <a:xfrm>
              <a:off x="0" y="-19050"/>
              <a:ext cx="1384190" cy="3491277"/>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7916455" y="1017331"/>
            <a:ext cx="4823333" cy="4823333"/>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dirty="0"/>
          </a:p>
        </p:txBody>
      </p:sp>
      <p:sp>
        <p:nvSpPr>
          <p:cNvPr id="14" name="TextBox 14"/>
          <p:cNvSpPr txBox="1"/>
          <p:nvPr/>
        </p:nvSpPr>
        <p:spPr>
          <a:xfrm>
            <a:off x="233244" y="4488087"/>
            <a:ext cx="5529152" cy="1275157"/>
          </a:xfrm>
          <a:prstGeom prst="rect">
            <a:avLst/>
          </a:prstGeom>
        </p:spPr>
        <p:txBody>
          <a:bodyPr lIns="0" tIns="0" rIns="0" bIns="0" rtlCol="0" anchor="t">
            <a:spAutoFit/>
          </a:bodyPr>
          <a:lstStyle/>
          <a:p>
            <a:pPr>
              <a:lnSpc>
                <a:spcPts val="10871"/>
              </a:lnSpc>
            </a:pPr>
            <a:r>
              <a:rPr lang="en-US" sz="7765" b="1" spc="-155" dirty="0">
                <a:solidFill>
                  <a:srgbClr val="191919"/>
                </a:solidFill>
                <a:latin typeface="Open Sauce Heavy"/>
                <a:ea typeface="Open Sauce Heavy"/>
                <a:cs typeface="Open Sauce Heavy"/>
                <a:sym typeface="Open Sauce Heavy"/>
              </a:rPr>
              <a:t>Project</a:t>
            </a:r>
          </a:p>
        </p:txBody>
      </p:sp>
      <p:sp>
        <p:nvSpPr>
          <p:cNvPr id="15" name="TextBox 15"/>
          <p:cNvSpPr txBox="1"/>
          <p:nvPr/>
        </p:nvSpPr>
        <p:spPr>
          <a:xfrm>
            <a:off x="1481350" y="650909"/>
            <a:ext cx="5973862" cy="603820"/>
          </a:xfrm>
          <a:prstGeom prst="rect">
            <a:avLst/>
          </a:prstGeom>
        </p:spPr>
        <p:txBody>
          <a:bodyPr wrap="square" lIns="0" tIns="0" rIns="0" bIns="0" rtlCol="0" anchor="t">
            <a:spAutoFit/>
          </a:bodyPr>
          <a:lstStyle/>
          <a:p>
            <a:pPr>
              <a:lnSpc>
                <a:spcPts val="2191"/>
              </a:lnSpc>
            </a:pPr>
            <a:r>
              <a:rPr lang="en-IN" sz="4800" b="1" dirty="0">
                <a:solidFill>
                  <a:srgbClr val="FFC000"/>
                </a:solidFill>
                <a:latin typeface="Times New Roman" panose="02020603050405020304" pitchFamily="18" charset="0"/>
                <a:cs typeface="Times New Roman" panose="02020603050405020304" pitchFamily="18" charset="0"/>
              </a:rPr>
              <a:t>APANATIME</a:t>
            </a:r>
            <a:r>
              <a:rPr lang="en-IN" sz="3600" dirty="0">
                <a:solidFill>
                  <a:srgbClr val="FFC000"/>
                </a:solidFill>
              </a:rPr>
              <a:t> </a:t>
            </a:r>
            <a:br>
              <a:rPr lang="en-IN" sz="3600" dirty="0"/>
            </a:br>
            <a:r>
              <a:rPr lang="en-IN" sz="3600" dirty="0"/>
              <a:t>			</a:t>
            </a:r>
            <a:r>
              <a:rPr lang="en-IN" sz="2000" b="1" dirty="0">
                <a:solidFill>
                  <a:schemeClr val="accent2">
                    <a:lumMod val="60000"/>
                    <a:lumOff val="40000"/>
                  </a:schemeClr>
                </a:solidFill>
                <a:latin typeface="Times New Roman" panose="02020603050405020304" pitchFamily="18" charset="0"/>
                <a:cs typeface="Times New Roman" panose="02020603050405020304" pitchFamily="18" charset="0"/>
              </a:rPr>
              <a:t> TECHNOLOGY PVT.LTD</a:t>
            </a:r>
            <a:endParaRPr lang="en-US" sz="1906" spc="-38" dirty="0">
              <a:solidFill>
                <a:srgbClr val="191919"/>
              </a:solidFill>
              <a:latin typeface="Open Sauce"/>
              <a:ea typeface="Open Sauce"/>
              <a:cs typeface="Open Sauce"/>
              <a:sym typeface="Open Sauce"/>
            </a:endParaRPr>
          </a:p>
        </p:txBody>
      </p:sp>
      <p:pic>
        <p:nvPicPr>
          <p:cNvPr id="18" name="Picture 17">
            <a:extLst>
              <a:ext uri="{FF2B5EF4-FFF2-40B4-BE49-F238E27FC236}">
                <a16:creationId xmlns:a16="http://schemas.microsoft.com/office/drawing/2014/main" id="{F33EC507-48A8-0252-ECBF-147EC0F39D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6455" y="1254729"/>
            <a:ext cx="4556731" cy="423776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9" name="TextBox 13">
            <a:extLst>
              <a:ext uri="{FF2B5EF4-FFF2-40B4-BE49-F238E27FC236}">
                <a16:creationId xmlns:a16="http://schemas.microsoft.com/office/drawing/2014/main" id="{A2EDC081-15B5-572B-4ECB-CB5B0C7531F2}"/>
              </a:ext>
            </a:extLst>
          </p:cNvPr>
          <p:cNvSpPr txBox="1"/>
          <p:nvPr/>
        </p:nvSpPr>
        <p:spPr>
          <a:xfrm>
            <a:off x="233244" y="1401034"/>
            <a:ext cx="7214594" cy="2577757"/>
          </a:xfrm>
          <a:prstGeom prst="rect">
            <a:avLst/>
          </a:prstGeom>
        </p:spPr>
        <p:txBody>
          <a:bodyPr lIns="0" tIns="0" rIns="0" bIns="0" rtlCol="0" anchor="t">
            <a:spAutoFit/>
          </a:bodyPr>
          <a:lstStyle/>
          <a:p>
            <a:pPr algn="l">
              <a:lnSpc>
                <a:spcPts val="10510"/>
              </a:lnSpc>
            </a:pPr>
            <a:r>
              <a:rPr lang="en-US" sz="6600" b="1" spc="-150" dirty="0">
                <a:solidFill>
                  <a:srgbClr val="191919"/>
                </a:solidFill>
                <a:latin typeface="Open Sauce Bold"/>
                <a:ea typeface="Open Sauce Bold"/>
                <a:cs typeface="Open Sauce Bold"/>
                <a:sym typeface="Open Sauce Bold"/>
              </a:rPr>
              <a:t>Supply Chain Management</a:t>
            </a:r>
          </a:p>
        </p:txBody>
      </p:sp>
      <p:sp>
        <p:nvSpPr>
          <p:cNvPr id="20" name="TextBox 19">
            <a:extLst>
              <a:ext uri="{FF2B5EF4-FFF2-40B4-BE49-F238E27FC236}">
                <a16:creationId xmlns:a16="http://schemas.microsoft.com/office/drawing/2014/main" id="{EA836BAF-8446-E23D-254B-A54A0ECDF0F4}"/>
              </a:ext>
            </a:extLst>
          </p:cNvPr>
          <p:cNvSpPr txBox="1"/>
          <p:nvPr/>
        </p:nvSpPr>
        <p:spPr>
          <a:xfrm>
            <a:off x="5932826" y="4340986"/>
            <a:ext cx="3832412" cy="1754326"/>
          </a:xfrm>
          <a:prstGeom prst="rect">
            <a:avLst/>
          </a:prstGeom>
          <a:noFill/>
        </p:spPr>
        <p:txBody>
          <a:bodyPr wrap="square" rtlCol="0">
            <a:spAutoFit/>
          </a:bodyPr>
          <a:lstStyle/>
          <a:p>
            <a:r>
              <a:rPr lang="en-IN" dirty="0"/>
              <a:t>Presented by,</a:t>
            </a:r>
          </a:p>
          <a:p>
            <a:r>
              <a:rPr lang="en-IN" dirty="0"/>
              <a:t>Arihant Jain</a:t>
            </a:r>
          </a:p>
          <a:p>
            <a:r>
              <a:rPr lang="en-IN" dirty="0"/>
              <a:t>Batch No: ATDA2501</a:t>
            </a:r>
          </a:p>
          <a:p>
            <a:r>
              <a:rPr lang="en-IN" dirty="0"/>
              <a:t>Mentors:    </a:t>
            </a:r>
          </a:p>
          <a:p>
            <a:r>
              <a:rPr lang="en-IN" dirty="0"/>
              <a:t>		1. Anish Kumar</a:t>
            </a:r>
          </a:p>
          <a:p>
            <a:r>
              <a:rPr lang="en-IN" dirty="0"/>
              <a:t>		2. Abhishek Ray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E7F94C-D3DB-1A36-AC50-02FBFD9770AC}"/>
              </a:ext>
            </a:extLst>
          </p:cNvPr>
          <p:cNvPicPr>
            <a:picLocks noChangeAspect="1"/>
          </p:cNvPicPr>
          <p:nvPr/>
        </p:nvPicPr>
        <p:blipFill>
          <a:blip r:embed="rId2"/>
          <a:stretch>
            <a:fillRect/>
          </a:stretch>
        </p:blipFill>
        <p:spPr>
          <a:xfrm>
            <a:off x="0" y="142615"/>
            <a:ext cx="11777663" cy="4457959"/>
          </a:xfrm>
          <a:prstGeom prst="rect">
            <a:avLst/>
          </a:prstGeom>
        </p:spPr>
      </p:pic>
      <p:pic>
        <p:nvPicPr>
          <p:cNvPr id="5" name="Picture 4">
            <a:extLst>
              <a:ext uri="{FF2B5EF4-FFF2-40B4-BE49-F238E27FC236}">
                <a16:creationId xmlns:a16="http://schemas.microsoft.com/office/drawing/2014/main" id="{9D17C19D-C540-4A5F-399D-7CC9A8DE80CF}"/>
              </a:ext>
            </a:extLst>
          </p:cNvPr>
          <p:cNvPicPr>
            <a:picLocks noChangeAspect="1"/>
          </p:cNvPicPr>
          <p:nvPr/>
        </p:nvPicPr>
        <p:blipFill>
          <a:blip r:embed="rId3"/>
          <a:stretch>
            <a:fillRect/>
          </a:stretch>
        </p:blipFill>
        <p:spPr>
          <a:xfrm>
            <a:off x="0" y="4905333"/>
            <a:ext cx="10320627" cy="1470985"/>
          </a:xfrm>
          <a:prstGeom prst="rect">
            <a:avLst/>
          </a:prstGeom>
        </p:spPr>
      </p:pic>
    </p:spTree>
    <p:extLst>
      <p:ext uri="{BB962C8B-B14F-4D97-AF65-F5344CB8AC3E}">
        <p14:creationId xmlns:p14="http://schemas.microsoft.com/office/powerpoint/2010/main" val="29010664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024FD-A15A-E03F-2AC9-0F8EFB9B78BA}"/>
              </a:ext>
            </a:extLst>
          </p:cNvPr>
          <p:cNvPicPr>
            <a:picLocks noChangeAspect="1"/>
          </p:cNvPicPr>
          <p:nvPr/>
        </p:nvPicPr>
        <p:blipFill>
          <a:blip r:embed="rId2"/>
          <a:stretch>
            <a:fillRect/>
          </a:stretch>
        </p:blipFill>
        <p:spPr>
          <a:xfrm>
            <a:off x="457200" y="157163"/>
            <a:ext cx="11501437" cy="6457950"/>
          </a:xfrm>
          <a:prstGeom prst="rect">
            <a:avLst/>
          </a:prstGeom>
        </p:spPr>
      </p:pic>
    </p:spTree>
    <p:extLst>
      <p:ext uri="{BB962C8B-B14F-4D97-AF65-F5344CB8AC3E}">
        <p14:creationId xmlns:p14="http://schemas.microsoft.com/office/powerpoint/2010/main" val="398168999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5F7ED-C6E9-1F39-843E-B1A3A3F6801E}"/>
              </a:ext>
            </a:extLst>
          </p:cNvPr>
          <p:cNvPicPr>
            <a:picLocks noChangeAspect="1"/>
          </p:cNvPicPr>
          <p:nvPr/>
        </p:nvPicPr>
        <p:blipFill>
          <a:blip r:embed="rId2"/>
          <a:stretch>
            <a:fillRect/>
          </a:stretch>
        </p:blipFill>
        <p:spPr>
          <a:xfrm>
            <a:off x="368547" y="1000124"/>
            <a:ext cx="11454906" cy="4186237"/>
          </a:xfrm>
          <a:prstGeom prst="rect">
            <a:avLst/>
          </a:prstGeom>
        </p:spPr>
      </p:pic>
    </p:spTree>
    <p:extLst>
      <p:ext uri="{BB962C8B-B14F-4D97-AF65-F5344CB8AC3E}">
        <p14:creationId xmlns:p14="http://schemas.microsoft.com/office/powerpoint/2010/main" val="11117394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E16A82-EBC6-D82A-0144-391A00828659}"/>
              </a:ext>
            </a:extLst>
          </p:cNvPr>
          <p:cNvPicPr>
            <a:picLocks noChangeAspect="1"/>
          </p:cNvPicPr>
          <p:nvPr/>
        </p:nvPicPr>
        <p:blipFill>
          <a:blip r:embed="rId2"/>
          <a:stretch>
            <a:fillRect/>
          </a:stretch>
        </p:blipFill>
        <p:spPr>
          <a:xfrm>
            <a:off x="0" y="0"/>
            <a:ext cx="12044363" cy="6858000"/>
          </a:xfrm>
          <a:prstGeom prst="rect">
            <a:avLst/>
          </a:prstGeom>
        </p:spPr>
      </p:pic>
    </p:spTree>
    <p:extLst>
      <p:ext uri="{BB962C8B-B14F-4D97-AF65-F5344CB8AC3E}">
        <p14:creationId xmlns:p14="http://schemas.microsoft.com/office/powerpoint/2010/main" val="22957835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9996200" y="2450373"/>
            <a:ext cx="2195800" cy="4407627"/>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837567" y="2584646"/>
            <a:ext cx="673798" cy="67379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9" name="TextBox 9"/>
            <p:cNvSpPr txBox="1"/>
            <p:nvPr/>
          </p:nvSpPr>
          <p:spPr>
            <a:xfrm>
              <a:off x="76200" y="38100"/>
              <a:ext cx="660400" cy="698500"/>
            </a:xfrm>
            <a:prstGeom prst="rect">
              <a:avLst/>
            </a:prstGeom>
          </p:spPr>
          <p:txBody>
            <a:bodyPr lIns="33867" tIns="33867" rIns="33867" bIns="33867" rtlCol="0" anchor="ctr"/>
            <a:lstStyle/>
            <a:p>
              <a:pPr algn="ctr">
                <a:lnSpc>
                  <a:spcPts val="1837"/>
                </a:lnSpc>
                <a:spcBef>
                  <a:spcPct val="0"/>
                </a:spcBef>
              </a:pPr>
              <a:endParaRPr sz="1200"/>
            </a:p>
          </p:txBody>
        </p:sp>
      </p:grpSp>
      <p:grpSp>
        <p:nvGrpSpPr>
          <p:cNvPr id="10" name="Group 10"/>
          <p:cNvGrpSpPr/>
          <p:nvPr/>
        </p:nvGrpSpPr>
        <p:grpSpPr>
          <a:xfrm>
            <a:off x="6413908" y="1877052"/>
            <a:ext cx="5717287" cy="2057400"/>
            <a:chOff x="0" y="0"/>
            <a:chExt cx="2258681" cy="812800"/>
          </a:xfrm>
        </p:grpSpPr>
        <p:sp>
          <p:nvSpPr>
            <p:cNvPr id="11" name="Freeform 11"/>
            <p:cNvSpPr/>
            <p:nvPr/>
          </p:nvSpPr>
          <p:spPr>
            <a:xfrm>
              <a:off x="0" y="0"/>
              <a:ext cx="2258682" cy="812800"/>
            </a:xfrm>
            <a:custGeom>
              <a:avLst/>
              <a:gdLst/>
              <a:ahLst/>
              <a:cxnLst/>
              <a:rect l="l" t="t" r="r" b="b"/>
              <a:pathLst>
                <a:path w="2258682" h="812800">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id="12" name="TextBox 12"/>
            <p:cNvSpPr txBox="1"/>
            <p:nvPr/>
          </p:nvSpPr>
          <p:spPr>
            <a:xfrm>
              <a:off x="0" y="-28575"/>
              <a:ext cx="2258681" cy="841375"/>
            </a:xfrm>
            <a:prstGeom prst="rect">
              <a:avLst/>
            </a:prstGeom>
          </p:spPr>
          <p:txBody>
            <a:bodyPr lIns="33867" tIns="33867" rIns="33867" bIns="33867" rtlCol="0" anchor="ctr"/>
            <a:lstStyle/>
            <a:p>
              <a:pPr algn="ctr">
                <a:lnSpc>
                  <a:spcPts val="1656"/>
                </a:lnSpc>
                <a:spcBef>
                  <a:spcPct val="0"/>
                </a:spcBef>
              </a:pPr>
              <a:endParaRPr sz="1200"/>
            </a:p>
          </p:txBody>
        </p:sp>
      </p:grpSp>
      <p:sp>
        <p:nvSpPr>
          <p:cNvPr id="13" name="TextBox 13"/>
          <p:cNvSpPr txBox="1"/>
          <p:nvPr/>
        </p:nvSpPr>
        <p:spPr>
          <a:xfrm>
            <a:off x="6593780" y="2150188"/>
            <a:ext cx="5129705" cy="1278812"/>
          </a:xfrm>
          <a:prstGeom prst="rect">
            <a:avLst/>
          </a:prstGeom>
        </p:spPr>
        <p:txBody>
          <a:bodyPr lIns="0" tIns="0" rIns="0" bIns="0" rtlCol="0" anchor="t">
            <a:spAutoFit/>
          </a:bodyPr>
          <a:lstStyle/>
          <a:p>
            <a:pPr algn="ctr">
              <a:lnSpc>
                <a:spcPts val="10889"/>
              </a:lnSpc>
              <a:spcBef>
                <a:spcPct val="0"/>
              </a:spcBef>
            </a:pPr>
            <a:r>
              <a:rPr lang="en-US" sz="7890" b="1" dirty="0">
                <a:solidFill>
                  <a:srgbClr val="FFFFFF"/>
                </a:solidFill>
                <a:latin typeface="Open Sauce Bold"/>
                <a:ea typeface="Open Sauce Bold"/>
                <a:cs typeface="Open Sauce Bold"/>
                <a:sym typeface="Open Sauce Bold"/>
              </a:rPr>
              <a:t>EDA</a:t>
            </a:r>
          </a:p>
        </p:txBody>
      </p:sp>
      <p:pic>
        <p:nvPicPr>
          <p:cNvPr id="14" name="Picture 13" descr="A hand drawing a graph&#10;&#10;Description automatically generated">
            <a:extLst>
              <a:ext uri="{FF2B5EF4-FFF2-40B4-BE49-F238E27FC236}">
                <a16:creationId xmlns:a16="http://schemas.microsoft.com/office/drawing/2014/main" id="{0C0A7161-A2D7-8F37-EEAC-E1C3A716FCD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27198"/>
            <a:ext cx="5576341" cy="660360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8D83-B9F4-4C57-8EAA-62580EFACFAD}"/>
              </a:ext>
            </a:extLst>
          </p:cNvPr>
          <p:cNvSpPr>
            <a:spLocks noGrp="1"/>
          </p:cNvSpPr>
          <p:nvPr>
            <p:ph type="title"/>
          </p:nvPr>
        </p:nvSpPr>
        <p:spPr>
          <a:xfrm>
            <a:off x="228600" y="177836"/>
            <a:ext cx="10515600" cy="535440"/>
          </a:xfrm>
        </p:spPr>
        <p:txBody>
          <a:bodyPr/>
          <a:lstStyle/>
          <a:p>
            <a:r>
              <a:rPr lang="en-US" sz="3200" b="1" dirty="0">
                <a:latin typeface="Times New Roman"/>
                <a:ea typeface="Times New Roman"/>
                <a:cs typeface="Times New Roman"/>
                <a:sym typeface="Times New Roman"/>
              </a:rPr>
              <a:t>Exploratory Data Analysis [EDA]</a:t>
            </a:r>
            <a:endParaRPr lang="en-IN" dirty="0"/>
          </a:p>
        </p:txBody>
      </p:sp>
      <p:pic>
        <p:nvPicPr>
          <p:cNvPr id="5" name="Picture 4">
            <a:extLst>
              <a:ext uri="{FF2B5EF4-FFF2-40B4-BE49-F238E27FC236}">
                <a16:creationId xmlns:a16="http://schemas.microsoft.com/office/drawing/2014/main" id="{368C8EBA-3095-B1E9-B4E7-091D9B02EE18}"/>
              </a:ext>
            </a:extLst>
          </p:cNvPr>
          <p:cNvPicPr>
            <a:picLocks noChangeAspect="1"/>
          </p:cNvPicPr>
          <p:nvPr/>
        </p:nvPicPr>
        <p:blipFill>
          <a:blip r:embed="rId2"/>
          <a:stretch>
            <a:fillRect/>
          </a:stretch>
        </p:blipFill>
        <p:spPr>
          <a:xfrm>
            <a:off x="3566160" y="1116692"/>
            <a:ext cx="8625840" cy="5395832"/>
          </a:xfrm>
          <a:prstGeom prst="rect">
            <a:avLst/>
          </a:prstGeom>
        </p:spPr>
      </p:pic>
      <p:sp>
        <p:nvSpPr>
          <p:cNvPr id="3" name="TextBox 2">
            <a:extLst>
              <a:ext uri="{FF2B5EF4-FFF2-40B4-BE49-F238E27FC236}">
                <a16:creationId xmlns:a16="http://schemas.microsoft.com/office/drawing/2014/main" id="{688F2DDF-16FD-F992-0BE1-8261AD3795E7}"/>
              </a:ext>
            </a:extLst>
          </p:cNvPr>
          <p:cNvSpPr txBox="1"/>
          <p:nvPr/>
        </p:nvSpPr>
        <p:spPr>
          <a:xfrm>
            <a:off x="0" y="3352943"/>
            <a:ext cx="3429000" cy="646331"/>
          </a:xfrm>
          <a:prstGeom prst="rect">
            <a:avLst/>
          </a:prstGeom>
          <a:noFill/>
        </p:spPr>
        <p:txBody>
          <a:bodyPr wrap="square" rtlCol="0">
            <a:spAutoFit/>
          </a:bodyPr>
          <a:lstStyle/>
          <a:p>
            <a:r>
              <a:rPr lang="en-US" dirty="0"/>
              <a:t>Identify the top 10 warehouses with the Longest Shipping Times.</a:t>
            </a:r>
          </a:p>
        </p:txBody>
      </p:sp>
    </p:spTree>
    <p:extLst>
      <p:ext uri="{BB962C8B-B14F-4D97-AF65-F5344CB8AC3E}">
        <p14:creationId xmlns:p14="http://schemas.microsoft.com/office/powerpoint/2010/main" val="43247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34D4A-00CA-8B65-1CB6-21EBFA4BE33B}"/>
              </a:ext>
            </a:extLst>
          </p:cNvPr>
          <p:cNvPicPr>
            <a:picLocks noChangeAspect="1"/>
          </p:cNvPicPr>
          <p:nvPr/>
        </p:nvPicPr>
        <p:blipFill>
          <a:blip r:embed="rId2"/>
          <a:stretch>
            <a:fillRect/>
          </a:stretch>
        </p:blipFill>
        <p:spPr>
          <a:xfrm>
            <a:off x="3597300" y="762000"/>
            <a:ext cx="8594699" cy="5450393"/>
          </a:xfrm>
          <a:prstGeom prst="rect">
            <a:avLst/>
          </a:prstGeom>
        </p:spPr>
      </p:pic>
      <p:sp>
        <p:nvSpPr>
          <p:cNvPr id="6" name="TextBox 5">
            <a:extLst>
              <a:ext uri="{FF2B5EF4-FFF2-40B4-BE49-F238E27FC236}">
                <a16:creationId xmlns:a16="http://schemas.microsoft.com/office/drawing/2014/main" id="{B6FB02A4-7EF5-61D4-D82D-2A41544935F4}"/>
              </a:ext>
            </a:extLst>
          </p:cNvPr>
          <p:cNvSpPr txBox="1"/>
          <p:nvPr/>
        </p:nvSpPr>
        <p:spPr>
          <a:xfrm>
            <a:off x="0" y="2961055"/>
            <a:ext cx="3368040" cy="646331"/>
          </a:xfrm>
          <a:prstGeom prst="rect">
            <a:avLst/>
          </a:prstGeom>
          <a:noFill/>
        </p:spPr>
        <p:txBody>
          <a:bodyPr wrap="square">
            <a:spAutoFit/>
          </a:bodyPr>
          <a:lstStyle/>
          <a:p>
            <a:r>
              <a:rPr lang="en-US" dirty="0"/>
              <a:t>Identify the top 10 warehouses with the Avg transportation costs.</a:t>
            </a:r>
          </a:p>
        </p:txBody>
      </p:sp>
    </p:spTree>
    <p:extLst>
      <p:ext uri="{BB962C8B-B14F-4D97-AF65-F5344CB8AC3E}">
        <p14:creationId xmlns:p14="http://schemas.microsoft.com/office/powerpoint/2010/main" val="3706401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963E6-B3FF-1A4F-0EA2-5EC7AAC935DA}"/>
              </a:ext>
            </a:extLst>
          </p:cNvPr>
          <p:cNvPicPr>
            <a:picLocks noChangeAspect="1"/>
          </p:cNvPicPr>
          <p:nvPr/>
        </p:nvPicPr>
        <p:blipFill>
          <a:blip r:embed="rId2"/>
          <a:stretch>
            <a:fillRect/>
          </a:stretch>
        </p:blipFill>
        <p:spPr>
          <a:xfrm>
            <a:off x="3749040" y="729441"/>
            <a:ext cx="8641080" cy="5399117"/>
          </a:xfrm>
          <a:prstGeom prst="rect">
            <a:avLst/>
          </a:prstGeom>
        </p:spPr>
      </p:pic>
      <p:sp>
        <p:nvSpPr>
          <p:cNvPr id="5" name="TextBox 4">
            <a:extLst>
              <a:ext uri="{FF2B5EF4-FFF2-40B4-BE49-F238E27FC236}">
                <a16:creationId xmlns:a16="http://schemas.microsoft.com/office/drawing/2014/main" id="{9007ABF6-A950-DD07-378B-338B8974B12D}"/>
              </a:ext>
            </a:extLst>
          </p:cNvPr>
          <p:cNvSpPr txBox="1"/>
          <p:nvPr/>
        </p:nvSpPr>
        <p:spPr>
          <a:xfrm>
            <a:off x="0" y="2935068"/>
            <a:ext cx="3611880" cy="646331"/>
          </a:xfrm>
          <a:prstGeom prst="rect">
            <a:avLst/>
          </a:prstGeom>
          <a:noFill/>
        </p:spPr>
        <p:txBody>
          <a:bodyPr wrap="square">
            <a:spAutoFit/>
          </a:bodyPr>
          <a:lstStyle/>
          <a:p>
            <a:r>
              <a:rPr lang="en-US" dirty="0"/>
              <a:t>Relationship between Transportation cost and shipping days</a:t>
            </a:r>
          </a:p>
        </p:txBody>
      </p:sp>
    </p:spTree>
    <p:extLst>
      <p:ext uri="{BB962C8B-B14F-4D97-AF65-F5344CB8AC3E}">
        <p14:creationId xmlns:p14="http://schemas.microsoft.com/office/powerpoint/2010/main" val="111088772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A5ABA-E4BF-60F7-169D-E1069CFF9315}"/>
              </a:ext>
            </a:extLst>
          </p:cNvPr>
          <p:cNvPicPr>
            <a:picLocks noChangeAspect="1"/>
          </p:cNvPicPr>
          <p:nvPr/>
        </p:nvPicPr>
        <p:blipFill>
          <a:blip r:embed="rId2"/>
          <a:srcRect t="4154"/>
          <a:stretch/>
        </p:blipFill>
        <p:spPr>
          <a:xfrm>
            <a:off x="4572000" y="1123950"/>
            <a:ext cx="6886574" cy="5322570"/>
          </a:xfrm>
          <a:prstGeom prst="rect">
            <a:avLst/>
          </a:prstGeom>
        </p:spPr>
      </p:pic>
      <p:sp>
        <p:nvSpPr>
          <p:cNvPr id="4" name="TextBox 3">
            <a:extLst>
              <a:ext uri="{FF2B5EF4-FFF2-40B4-BE49-F238E27FC236}">
                <a16:creationId xmlns:a16="http://schemas.microsoft.com/office/drawing/2014/main" id="{05B2F220-B8F6-394C-A23C-6F6AF67DCB2B}"/>
              </a:ext>
            </a:extLst>
          </p:cNvPr>
          <p:cNvSpPr txBox="1"/>
          <p:nvPr/>
        </p:nvSpPr>
        <p:spPr>
          <a:xfrm>
            <a:off x="396240" y="3212514"/>
            <a:ext cx="3307080" cy="1077218"/>
          </a:xfrm>
          <a:prstGeom prst="rect">
            <a:avLst/>
          </a:prstGeom>
          <a:noFill/>
        </p:spPr>
        <p:txBody>
          <a:bodyPr wrap="square">
            <a:spAutoFit/>
          </a:bodyPr>
          <a:lstStyle/>
          <a:p>
            <a:r>
              <a:rPr lang="en-US" sz="3200" dirty="0"/>
              <a:t>Warehouse stock status Distribution</a:t>
            </a:r>
          </a:p>
        </p:txBody>
      </p:sp>
    </p:spTree>
    <p:extLst>
      <p:ext uri="{BB962C8B-B14F-4D97-AF65-F5344CB8AC3E}">
        <p14:creationId xmlns:p14="http://schemas.microsoft.com/office/powerpoint/2010/main" val="41688790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51AF8E9-9118-07D5-47F2-24A0AB1BBC5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B5FF1B-410F-68CB-2D44-E28D6586FECE}"/>
              </a:ext>
            </a:extLst>
          </p:cNvPr>
          <p:cNvPicPr>
            <a:picLocks noChangeAspect="1"/>
          </p:cNvPicPr>
          <p:nvPr/>
        </p:nvPicPr>
        <p:blipFill>
          <a:blip r:embed="rId2"/>
          <a:stretch>
            <a:fillRect/>
          </a:stretch>
        </p:blipFill>
        <p:spPr>
          <a:xfrm>
            <a:off x="3048000" y="834310"/>
            <a:ext cx="9144000" cy="6023690"/>
          </a:xfrm>
          <a:prstGeom prst="rect">
            <a:avLst/>
          </a:prstGeom>
        </p:spPr>
      </p:pic>
      <p:sp>
        <p:nvSpPr>
          <p:cNvPr id="4" name="TextBox 3">
            <a:extLst>
              <a:ext uri="{FF2B5EF4-FFF2-40B4-BE49-F238E27FC236}">
                <a16:creationId xmlns:a16="http://schemas.microsoft.com/office/drawing/2014/main" id="{83FB67D0-4E6C-8F60-D1FD-7334E356ED43}"/>
              </a:ext>
            </a:extLst>
          </p:cNvPr>
          <p:cNvSpPr txBox="1"/>
          <p:nvPr/>
        </p:nvSpPr>
        <p:spPr>
          <a:xfrm>
            <a:off x="213360" y="2828835"/>
            <a:ext cx="2545080" cy="923330"/>
          </a:xfrm>
          <a:prstGeom prst="rect">
            <a:avLst/>
          </a:prstGeom>
          <a:noFill/>
        </p:spPr>
        <p:txBody>
          <a:bodyPr wrap="square">
            <a:spAutoFit/>
          </a:bodyPr>
          <a:lstStyle/>
          <a:p>
            <a:r>
              <a:rPr lang="en-US" dirty="0"/>
              <a:t>Relationship between Monthly Sales and Forecast Demand</a:t>
            </a:r>
          </a:p>
        </p:txBody>
      </p:sp>
    </p:spTree>
    <p:extLst>
      <p:ext uri="{BB962C8B-B14F-4D97-AF65-F5344CB8AC3E}">
        <p14:creationId xmlns:p14="http://schemas.microsoft.com/office/powerpoint/2010/main" val="273334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51A-365B-4E32-BC69-32A411FF2080}"/>
              </a:ext>
            </a:extLst>
          </p:cNvPr>
          <p:cNvSpPr>
            <a:spLocks noGrp="1"/>
          </p:cNvSpPr>
          <p:nvPr>
            <p:ph type="title"/>
          </p:nvPr>
        </p:nvSpPr>
        <p:spPr>
          <a:xfrm>
            <a:off x="3576918" y="156237"/>
            <a:ext cx="8095970" cy="1221985"/>
          </a:xfrm>
        </p:spPr>
        <p:txBody>
          <a:bodyPr>
            <a:normAutofit fontScale="90000"/>
          </a:bodyPr>
          <a:lstStyle/>
          <a:p>
            <a:r>
              <a:rPr lang="en-IN" sz="6000" b="1" dirty="0">
                <a:solidFill>
                  <a:srgbClr val="FFC000"/>
                </a:solidFill>
                <a:latin typeface="Times New Roman" panose="02020603050405020304" pitchFamily="18" charset="0"/>
                <a:cs typeface="Times New Roman" panose="02020603050405020304" pitchFamily="18" charset="0"/>
              </a:rPr>
              <a:t>APANATIME</a:t>
            </a:r>
            <a:r>
              <a:rPr lang="en-IN" dirty="0">
                <a:solidFill>
                  <a:srgbClr val="FFC000"/>
                </a:solidFill>
              </a:rPr>
              <a:t> </a:t>
            </a:r>
            <a:br>
              <a:rPr lang="en-IN" dirty="0"/>
            </a:br>
            <a:r>
              <a:rPr lang="en-IN" dirty="0"/>
              <a:t>			</a:t>
            </a:r>
            <a:r>
              <a:rPr lang="en-IN" sz="2700" b="1" dirty="0">
                <a:solidFill>
                  <a:schemeClr val="accent2">
                    <a:lumMod val="60000"/>
                    <a:lumOff val="40000"/>
                  </a:schemeClr>
                </a:solidFill>
                <a:latin typeface="Times New Roman" panose="02020603050405020304" pitchFamily="18" charset="0"/>
                <a:cs typeface="Times New Roman" panose="02020603050405020304" pitchFamily="18" charset="0"/>
              </a:rPr>
              <a:t> TECHNOLOGY PVT.LTD</a:t>
            </a:r>
            <a:endParaRPr lang="en-IN" b="1"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8EA785-2821-4D72-9D69-A676FB970F6A}"/>
              </a:ext>
            </a:extLst>
          </p:cNvPr>
          <p:cNvSpPr>
            <a:spLocks noGrp="1"/>
          </p:cNvSpPr>
          <p:nvPr>
            <p:ph idx="1"/>
          </p:nvPr>
        </p:nvSpPr>
        <p:spPr>
          <a:xfrm>
            <a:off x="1169894" y="1600203"/>
            <a:ext cx="11022106" cy="3697938"/>
          </a:xfrm>
        </p:spPr>
        <p:txBody>
          <a:bodyPr>
            <a:normAutofit fontScale="92500" lnSpcReduction="20000"/>
          </a:bodyPr>
          <a:lstStyle/>
          <a:p>
            <a:r>
              <a:rPr lang="en-US" sz="2000" b="0" i="0" dirty="0">
                <a:effectLst/>
                <a:latin typeface="Times New Roman" panose="02020603050405020304" pitchFamily="18" charset="0"/>
                <a:cs typeface="Times New Roman" panose="02020603050405020304" pitchFamily="18" charset="0"/>
              </a:rPr>
              <a:t>At Apana Time , we believe in the transformative power of education. Our mission is to unlock the potential of every learner, empowering them to achieve their dreams and make a positive impact on the world. </a:t>
            </a:r>
          </a:p>
          <a:p>
            <a:r>
              <a:rPr lang="en-US" sz="2000" b="0" i="0" dirty="0">
                <a:effectLst/>
                <a:latin typeface="Times New Roman" panose="02020603050405020304" pitchFamily="18" charset="0"/>
                <a:cs typeface="Times New Roman" panose="02020603050405020304" pitchFamily="18" charset="0"/>
              </a:rPr>
              <a:t>Apana Time is a data-driven firm specializing in tailored analytics solutions for businesses looking to unlock actionable insights from their data. We combine expertise in Data Analysis, Power BI Development, and Python to create dynamic, insightful dashboards that empower our clients to make informed decisions and drive growth.</a:t>
            </a:r>
          </a:p>
          <a:p>
            <a:r>
              <a:rPr lang="en-US" sz="2000" b="0" i="0" dirty="0">
                <a:effectLst/>
                <a:latin typeface="Times New Roman" panose="02020603050405020304" pitchFamily="18" charset="0"/>
                <a:cs typeface="Times New Roman" panose="02020603050405020304" pitchFamily="18" charset="0"/>
              </a:rPr>
              <a:t> Our dedicated team leverages the latest tools and techniques to analyze complex datasets, build custom visualizations, and deliver intuitive, interactive dashboards. We pride ourselves on understanding each client’s unique data needs and translating them into clear, impactful insights. </a:t>
            </a:r>
          </a:p>
          <a:p>
            <a:r>
              <a:rPr lang="en-US" sz="2000" b="0" i="0" dirty="0">
                <a:effectLst/>
                <a:latin typeface="Times New Roman" panose="02020603050405020304" pitchFamily="18" charset="0"/>
                <a:cs typeface="Times New Roman" panose="02020603050405020304" pitchFamily="18" charset="0"/>
              </a:rPr>
              <a:t>Let us help you turn your data into a competitive advantage with solutions that are efficient, scalable, and directly aligned with your business goals.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15EC15D-89AA-4554-8BE4-EF7F00BC9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81972" cy="1378222"/>
          </a:xfrm>
          <a:prstGeom prst="rect">
            <a:avLst/>
          </a:prstGeom>
        </p:spPr>
      </p:pic>
    </p:spTree>
    <p:extLst>
      <p:ext uri="{BB962C8B-B14F-4D97-AF65-F5344CB8AC3E}">
        <p14:creationId xmlns:p14="http://schemas.microsoft.com/office/powerpoint/2010/main" val="2615895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himes.wav"/>
          </p:stSnd>
        </p:sndAc>
      </p:transition>
    </mc:Choice>
    <mc:Fallback xmlns="">
      <p:transition spd="slow">
        <p:fade/>
        <p:sndAc>
          <p:stSnd>
            <p:snd r:embed="rId4" name="chimes.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E467A22-27B5-F9A3-27A5-EDAFB29E82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AA49271-FAF7-EDB6-9A7E-3463F6170B54}"/>
              </a:ext>
            </a:extLst>
          </p:cNvPr>
          <p:cNvPicPr>
            <a:picLocks noChangeAspect="1"/>
          </p:cNvPicPr>
          <p:nvPr/>
        </p:nvPicPr>
        <p:blipFill>
          <a:blip r:embed="rId2"/>
          <a:stretch>
            <a:fillRect/>
          </a:stretch>
        </p:blipFill>
        <p:spPr>
          <a:xfrm>
            <a:off x="3276600" y="741045"/>
            <a:ext cx="8915400" cy="4867275"/>
          </a:xfrm>
          <a:prstGeom prst="rect">
            <a:avLst/>
          </a:prstGeom>
        </p:spPr>
      </p:pic>
      <p:sp>
        <p:nvSpPr>
          <p:cNvPr id="4" name="TextBox 3">
            <a:extLst>
              <a:ext uri="{FF2B5EF4-FFF2-40B4-BE49-F238E27FC236}">
                <a16:creationId xmlns:a16="http://schemas.microsoft.com/office/drawing/2014/main" id="{2CD00657-F8D7-A0B9-9035-96501A6E0334}"/>
              </a:ext>
            </a:extLst>
          </p:cNvPr>
          <p:cNvSpPr txBox="1"/>
          <p:nvPr/>
        </p:nvSpPr>
        <p:spPr>
          <a:xfrm>
            <a:off x="106680" y="3059668"/>
            <a:ext cx="2484120" cy="646331"/>
          </a:xfrm>
          <a:prstGeom prst="rect">
            <a:avLst/>
          </a:prstGeom>
          <a:noFill/>
        </p:spPr>
        <p:txBody>
          <a:bodyPr wrap="square">
            <a:spAutoFit/>
          </a:bodyPr>
          <a:lstStyle/>
          <a:p>
            <a:r>
              <a:rPr lang="en-US" dirty="0"/>
              <a:t>Profit According to location</a:t>
            </a:r>
          </a:p>
        </p:txBody>
      </p:sp>
    </p:spTree>
    <p:extLst>
      <p:ext uri="{BB962C8B-B14F-4D97-AF65-F5344CB8AC3E}">
        <p14:creationId xmlns:p14="http://schemas.microsoft.com/office/powerpoint/2010/main" val="364095779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F8EC41F-9D6C-2996-F151-44E0E96C4B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937ACD1-C97A-E52F-75EE-0D80012C6F88}"/>
              </a:ext>
            </a:extLst>
          </p:cNvPr>
          <p:cNvPicPr>
            <a:picLocks noChangeAspect="1"/>
          </p:cNvPicPr>
          <p:nvPr/>
        </p:nvPicPr>
        <p:blipFill>
          <a:blip r:embed="rId2"/>
          <a:stretch>
            <a:fillRect/>
          </a:stretch>
        </p:blipFill>
        <p:spPr>
          <a:xfrm>
            <a:off x="3474720" y="1076325"/>
            <a:ext cx="8717280" cy="5568315"/>
          </a:xfrm>
          <a:prstGeom prst="rect">
            <a:avLst/>
          </a:prstGeom>
        </p:spPr>
      </p:pic>
      <p:sp>
        <p:nvSpPr>
          <p:cNvPr id="4" name="TextBox 3">
            <a:extLst>
              <a:ext uri="{FF2B5EF4-FFF2-40B4-BE49-F238E27FC236}">
                <a16:creationId xmlns:a16="http://schemas.microsoft.com/office/drawing/2014/main" id="{AC2C2603-DA0F-E530-54E7-CB41649961CE}"/>
              </a:ext>
            </a:extLst>
          </p:cNvPr>
          <p:cNvSpPr txBox="1"/>
          <p:nvPr/>
        </p:nvSpPr>
        <p:spPr>
          <a:xfrm>
            <a:off x="-137160" y="3059668"/>
            <a:ext cx="3459480" cy="646331"/>
          </a:xfrm>
          <a:prstGeom prst="rect">
            <a:avLst/>
          </a:prstGeom>
          <a:noFill/>
        </p:spPr>
        <p:txBody>
          <a:bodyPr wrap="square">
            <a:spAutoFit/>
          </a:bodyPr>
          <a:lstStyle/>
          <a:p>
            <a:r>
              <a:rPr lang="en-US" dirty="0"/>
              <a:t>Profit According to product Category</a:t>
            </a:r>
          </a:p>
        </p:txBody>
      </p:sp>
    </p:spTree>
    <p:extLst>
      <p:ext uri="{BB962C8B-B14F-4D97-AF65-F5344CB8AC3E}">
        <p14:creationId xmlns:p14="http://schemas.microsoft.com/office/powerpoint/2010/main" val="35788408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CA957-4616-DCAF-48B5-6EE470FAC60E}"/>
              </a:ext>
            </a:extLst>
          </p:cNvPr>
          <p:cNvPicPr>
            <a:picLocks noChangeAspect="1"/>
          </p:cNvPicPr>
          <p:nvPr/>
        </p:nvPicPr>
        <p:blipFill>
          <a:blip r:embed="rId2"/>
          <a:stretch>
            <a:fillRect/>
          </a:stretch>
        </p:blipFill>
        <p:spPr>
          <a:xfrm>
            <a:off x="3093720" y="826329"/>
            <a:ext cx="9098280" cy="5205341"/>
          </a:xfrm>
          <a:prstGeom prst="rect">
            <a:avLst/>
          </a:prstGeom>
        </p:spPr>
      </p:pic>
      <p:sp>
        <p:nvSpPr>
          <p:cNvPr id="5" name="TextBox 4">
            <a:extLst>
              <a:ext uri="{FF2B5EF4-FFF2-40B4-BE49-F238E27FC236}">
                <a16:creationId xmlns:a16="http://schemas.microsoft.com/office/drawing/2014/main" id="{6519E8F1-C062-C0E0-711C-FF6CD023C851}"/>
              </a:ext>
            </a:extLst>
          </p:cNvPr>
          <p:cNvSpPr txBox="1"/>
          <p:nvPr/>
        </p:nvSpPr>
        <p:spPr>
          <a:xfrm>
            <a:off x="-118110" y="2976294"/>
            <a:ext cx="3440430" cy="646331"/>
          </a:xfrm>
          <a:prstGeom prst="rect">
            <a:avLst/>
          </a:prstGeom>
          <a:noFill/>
        </p:spPr>
        <p:txBody>
          <a:bodyPr wrap="square">
            <a:spAutoFit/>
          </a:bodyPr>
          <a:lstStyle/>
          <a:p>
            <a:pPr algn="ctr"/>
            <a:r>
              <a:rPr lang="en-US" dirty="0"/>
              <a:t>Total Current Stock by Product Category</a:t>
            </a:r>
          </a:p>
        </p:txBody>
      </p:sp>
    </p:spTree>
    <p:extLst>
      <p:ext uri="{BB962C8B-B14F-4D97-AF65-F5344CB8AC3E}">
        <p14:creationId xmlns:p14="http://schemas.microsoft.com/office/powerpoint/2010/main" val="27130074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441AD7-CD66-111F-D3A8-F11B0AB651A7}"/>
              </a:ext>
            </a:extLst>
          </p:cNvPr>
          <p:cNvPicPr>
            <a:picLocks noChangeAspect="1"/>
          </p:cNvPicPr>
          <p:nvPr/>
        </p:nvPicPr>
        <p:blipFill>
          <a:blip r:embed="rId2"/>
          <a:stretch>
            <a:fillRect/>
          </a:stretch>
        </p:blipFill>
        <p:spPr>
          <a:xfrm>
            <a:off x="4162112" y="1150497"/>
            <a:ext cx="8029888" cy="4557005"/>
          </a:xfrm>
          <a:prstGeom prst="rect">
            <a:avLst/>
          </a:prstGeom>
        </p:spPr>
      </p:pic>
      <p:sp>
        <p:nvSpPr>
          <p:cNvPr id="5" name="TextBox 4">
            <a:extLst>
              <a:ext uri="{FF2B5EF4-FFF2-40B4-BE49-F238E27FC236}">
                <a16:creationId xmlns:a16="http://schemas.microsoft.com/office/drawing/2014/main" id="{278BF474-E83F-9C4D-73A8-A86C0798D4A5}"/>
              </a:ext>
            </a:extLst>
          </p:cNvPr>
          <p:cNvSpPr txBox="1"/>
          <p:nvPr/>
        </p:nvSpPr>
        <p:spPr>
          <a:xfrm>
            <a:off x="-53340" y="3059666"/>
            <a:ext cx="3939540" cy="646331"/>
          </a:xfrm>
          <a:prstGeom prst="rect">
            <a:avLst/>
          </a:prstGeom>
          <a:noFill/>
        </p:spPr>
        <p:txBody>
          <a:bodyPr wrap="square">
            <a:spAutoFit/>
          </a:bodyPr>
          <a:lstStyle/>
          <a:p>
            <a:r>
              <a:rPr lang="en-US" dirty="0"/>
              <a:t>Top 10 Warehouses with Most Damaged Goods</a:t>
            </a:r>
          </a:p>
        </p:txBody>
      </p:sp>
    </p:spTree>
    <p:extLst>
      <p:ext uri="{BB962C8B-B14F-4D97-AF65-F5344CB8AC3E}">
        <p14:creationId xmlns:p14="http://schemas.microsoft.com/office/powerpoint/2010/main" val="20673689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C1E62-D4C3-8EC7-D917-E6642BDB8C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67692B3-A6AB-6A17-7A54-5249C52D19D4}"/>
              </a:ext>
            </a:extLst>
          </p:cNvPr>
          <p:cNvPicPr>
            <a:picLocks noChangeAspect="1"/>
          </p:cNvPicPr>
          <p:nvPr/>
        </p:nvPicPr>
        <p:blipFill>
          <a:blip r:embed="rId2"/>
          <a:stretch>
            <a:fillRect/>
          </a:stretch>
        </p:blipFill>
        <p:spPr>
          <a:xfrm>
            <a:off x="4282440" y="812769"/>
            <a:ext cx="7909560" cy="5232461"/>
          </a:xfrm>
          <a:prstGeom prst="rect">
            <a:avLst/>
          </a:prstGeom>
        </p:spPr>
      </p:pic>
      <p:sp>
        <p:nvSpPr>
          <p:cNvPr id="5" name="TextBox 4">
            <a:extLst>
              <a:ext uri="{FF2B5EF4-FFF2-40B4-BE49-F238E27FC236}">
                <a16:creationId xmlns:a16="http://schemas.microsoft.com/office/drawing/2014/main" id="{69443C33-5406-280D-7072-758B903BA30D}"/>
              </a:ext>
            </a:extLst>
          </p:cNvPr>
          <p:cNvSpPr txBox="1"/>
          <p:nvPr/>
        </p:nvSpPr>
        <p:spPr>
          <a:xfrm>
            <a:off x="0" y="2779514"/>
            <a:ext cx="4099560" cy="646331"/>
          </a:xfrm>
          <a:prstGeom prst="rect">
            <a:avLst/>
          </a:prstGeom>
          <a:noFill/>
        </p:spPr>
        <p:txBody>
          <a:bodyPr wrap="square">
            <a:spAutoFit/>
          </a:bodyPr>
          <a:lstStyle/>
          <a:p>
            <a:pPr algn="ctr"/>
            <a:r>
              <a:rPr lang="en-US" dirty="0"/>
              <a:t>Top 10 Warehouses by Avg Total Delivery Time</a:t>
            </a:r>
          </a:p>
        </p:txBody>
      </p:sp>
    </p:spTree>
    <p:extLst>
      <p:ext uri="{BB962C8B-B14F-4D97-AF65-F5344CB8AC3E}">
        <p14:creationId xmlns:p14="http://schemas.microsoft.com/office/powerpoint/2010/main" val="265474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92034-BC2F-2068-B111-41E0789117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5A57E0-B53D-48E1-80FD-1F80A83803AF}"/>
              </a:ext>
            </a:extLst>
          </p:cNvPr>
          <p:cNvPicPr>
            <a:picLocks noChangeAspect="1"/>
          </p:cNvPicPr>
          <p:nvPr/>
        </p:nvPicPr>
        <p:blipFill>
          <a:blip r:embed="rId2"/>
          <a:stretch>
            <a:fillRect/>
          </a:stretch>
        </p:blipFill>
        <p:spPr>
          <a:xfrm>
            <a:off x="4526280" y="830694"/>
            <a:ext cx="7665720" cy="5196611"/>
          </a:xfrm>
          <a:prstGeom prst="rect">
            <a:avLst/>
          </a:prstGeom>
        </p:spPr>
      </p:pic>
      <p:sp>
        <p:nvSpPr>
          <p:cNvPr id="5" name="TextBox 4">
            <a:extLst>
              <a:ext uri="{FF2B5EF4-FFF2-40B4-BE49-F238E27FC236}">
                <a16:creationId xmlns:a16="http://schemas.microsoft.com/office/drawing/2014/main" id="{81B237E0-E50E-3017-7348-88BFE0D3AE63}"/>
              </a:ext>
            </a:extLst>
          </p:cNvPr>
          <p:cNvSpPr txBox="1"/>
          <p:nvPr/>
        </p:nvSpPr>
        <p:spPr>
          <a:xfrm>
            <a:off x="-7620" y="2779514"/>
            <a:ext cx="4168140" cy="646331"/>
          </a:xfrm>
          <a:prstGeom prst="rect">
            <a:avLst/>
          </a:prstGeom>
          <a:noFill/>
        </p:spPr>
        <p:txBody>
          <a:bodyPr wrap="square">
            <a:spAutoFit/>
          </a:bodyPr>
          <a:lstStyle/>
          <a:p>
            <a:pPr algn="ctr"/>
            <a:r>
              <a:rPr lang="en-US" dirty="0"/>
              <a:t>Top 10 Product Categories by Avg Return Rate</a:t>
            </a:r>
          </a:p>
        </p:txBody>
      </p:sp>
    </p:spTree>
    <p:extLst>
      <p:ext uri="{BB962C8B-B14F-4D97-AF65-F5344CB8AC3E}">
        <p14:creationId xmlns:p14="http://schemas.microsoft.com/office/powerpoint/2010/main" val="4244006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8E67-31E3-4BFF-AD04-2983B9F64461}"/>
              </a:ext>
            </a:extLst>
          </p:cNvPr>
          <p:cNvSpPr>
            <a:spLocks noGrp="1"/>
          </p:cNvSpPr>
          <p:nvPr>
            <p:ph type="title"/>
          </p:nvPr>
        </p:nvSpPr>
        <p:spPr>
          <a:xfrm>
            <a:off x="0" y="0"/>
            <a:ext cx="4271963" cy="480041"/>
          </a:xfrm>
        </p:spPr>
        <p:txBody>
          <a:bodyPr/>
          <a:lstStyle/>
          <a:p>
            <a:r>
              <a:rPr lang="en-US" sz="2800" b="1" dirty="0">
                <a:latin typeface="Times New Roman"/>
                <a:ea typeface="Times New Roman"/>
                <a:cs typeface="Times New Roman"/>
                <a:sym typeface="Times New Roman"/>
              </a:rPr>
              <a:t>Data Visualization</a:t>
            </a:r>
            <a:endParaRPr lang="en-IN" dirty="0"/>
          </a:p>
        </p:txBody>
      </p:sp>
      <p:pic>
        <p:nvPicPr>
          <p:cNvPr id="4" name="Picture 3">
            <a:extLst>
              <a:ext uri="{FF2B5EF4-FFF2-40B4-BE49-F238E27FC236}">
                <a16:creationId xmlns:a16="http://schemas.microsoft.com/office/drawing/2014/main" id="{9C9F74D0-E886-DD5B-625D-7C31B5A0C41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2387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515F9-A8AE-D840-2573-5305C04DF91A}"/>
              </a:ext>
            </a:extLst>
          </p:cNvPr>
          <p:cNvPicPr>
            <a:picLocks noChangeAspect="1"/>
          </p:cNvPicPr>
          <p:nvPr/>
        </p:nvPicPr>
        <p:blipFill>
          <a:blip r:embed="rId2"/>
          <a:stretch>
            <a:fillRect/>
          </a:stretch>
        </p:blipFill>
        <p:spPr>
          <a:xfrm>
            <a:off x="0" y="1"/>
            <a:ext cx="12192000" cy="6705600"/>
          </a:xfrm>
          <a:prstGeom prst="rect">
            <a:avLst/>
          </a:prstGeom>
        </p:spPr>
      </p:pic>
    </p:spTree>
    <p:extLst>
      <p:ext uri="{BB962C8B-B14F-4D97-AF65-F5344CB8AC3E}">
        <p14:creationId xmlns:p14="http://schemas.microsoft.com/office/powerpoint/2010/main" val="15330973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4D7FCD-DA5E-FC5E-8D99-37D6A3032DAE}"/>
              </a:ext>
            </a:extLst>
          </p:cNvPr>
          <p:cNvPicPr>
            <a:picLocks noChangeAspect="1"/>
          </p:cNvPicPr>
          <p:nvPr/>
        </p:nvPicPr>
        <p:blipFill>
          <a:blip r:embed="rId2"/>
          <a:stretch>
            <a:fillRect/>
          </a:stretch>
        </p:blipFill>
        <p:spPr>
          <a:xfrm>
            <a:off x="0" y="-111773"/>
            <a:ext cx="12192000" cy="6800700"/>
          </a:xfrm>
          <a:prstGeom prst="rect">
            <a:avLst/>
          </a:prstGeom>
        </p:spPr>
      </p:pic>
    </p:spTree>
    <p:extLst>
      <p:ext uri="{BB962C8B-B14F-4D97-AF65-F5344CB8AC3E}">
        <p14:creationId xmlns:p14="http://schemas.microsoft.com/office/powerpoint/2010/main" val="38125876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C2F5B-7628-746A-BFD2-6B8CFF14EE2D}"/>
              </a:ext>
            </a:extLst>
          </p:cNvPr>
          <p:cNvPicPr>
            <a:picLocks noChangeAspect="1"/>
          </p:cNvPicPr>
          <p:nvPr/>
        </p:nvPicPr>
        <p:blipFill>
          <a:blip r:embed="rId2"/>
          <a:stretch>
            <a:fillRect/>
          </a:stretch>
        </p:blipFill>
        <p:spPr>
          <a:xfrm>
            <a:off x="0" y="0"/>
            <a:ext cx="12319760" cy="6858000"/>
          </a:xfrm>
          <a:prstGeom prst="rect">
            <a:avLst/>
          </a:prstGeom>
        </p:spPr>
      </p:pic>
    </p:spTree>
    <p:extLst>
      <p:ext uri="{BB962C8B-B14F-4D97-AF65-F5344CB8AC3E}">
        <p14:creationId xmlns:p14="http://schemas.microsoft.com/office/powerpoint/2010/main" val="39155557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pPr algn="ctr"/>
            <a:r>
              <a:rPr lang="en-US" b="1" dirty="0">
                <a:solidFill>
                  <a:schemeClr val="accent1">
                    <a:lumMod val="20000"/>
                    <a:lumOff val="80000"/>
                  </a:schemeClr>
                </a:solidFill>
              </a:rPr>
              <a:t>C</a:t>
            </a:r>
            <a:br>
              <a:rPr lang="en-US" b="1" dirty="0">
                <a:solidFill>
                  <a:schemeClr val="accent1">
                    <a:lumMod val="20000"/>
                    <a:lumOff val="80000"/>
                  </a:schemeClr>
                </a:solidFill>
              </a:rPr>
            </a:br>
            <a:r>
              <a:rPr lang="en-US" b="1" dirty="0">
                <a:solidFill>
                  <a:schemeClr val="accent1">
                    <a:lumMod val="20000"/>
                    <a:lumOff val="80000"/>
                  </a:schemeClr>
                </a:solidFill>
              </a:rPr>
              <a:t>O</a:t>
            </a:r>
            <a:br>
              <a:rPr lang="en-US" b="1" dirty="0">
                <a:solidFill>
                  <a:schemeClr val="accent1">
                    <a:lumMod val="20000"/>
                    <a:lumOff val="80000"/>
                  </a:schemeClr>
                </a:solidFill>
              </a:rPr>
            </a:br>
            <a:r>
              <a:rPr lang="en-US" b="1" dirty="0">
                <a:solidFill>
                  <a:schemeClr val="accent1">
                    <a:lumMod val="20000"/>
                    <a:lumOff val="80000"/>
                  </a:schemeClr>
                </a:solidFill>
              </a:rPr>
              <a:t>N</a:t>
            </a:r>
            <a:br>
              <a:rPr lang="en-US" b="1" dirty="0">
                <a:solidFill>
                  <a:schemeClr val="accent1">
                    <a:lumMod val="20000"/>
                    <a:lumOff val="80000"/>
                  </a:schemeClr>
                </a:solidFill>
              </a:rPr>
            </a:br>
            <a:r>
              <a:rPr lang="en-US" b="1" dirty="0">
                <a:solidFill>
                  <a:schemeClr val="accent1">
                    <a:lumMod val="20000"/>
                    <a:lumOff val="80000"/>
                  </a:schemeClr>
                </a:solidFill>
              </a:rPr>
              <a:t>T</a:t>
            </a:r>
            <a:br>
              <a:rPr lang="en-US" b="1" dirty="0">
                <a:solidFill>
                  <a:schemeClr val="accent1">
                    <a:lumMod val="20000"/>
                    <a:lumOff val="80000"/>
                  </a:schemeClr>
                </a:solidFill>
              </a:rPr>
            </a:br>
            <a:r>
              <a:rPr lang="en-US" b="1" dirty="0">
                <a:solidFill>
                  <a:schemeClr val="accent1">
                    <a:lumMod val="20000"/>
                    <a:lumOff val="80000"/>
                  </a:schemeClr>
                </a:solidFill>
              </a:rPr>
              <a:t>E</a:t>
            </a:r>
            <a:br>
              <a:rPr lang="en-US" b="1" dirty="0">
                <a:solidFill>
                  <a:schemeClr val="accent1">
                    <a:lumMod val="20000"/>
                    <a:lumOff val="80000"/>
                  </a:schemeClr>
                </a:solidFill>
              </a:rPr>
            </a:br>
            <a:r>
              <a:rPr lang="en-US" b="1" dirty="0">
                <a:solidFill>
                  <a:schemeClr val="accent1">
                    <a:lumMod val="20000"/>
                    <a:lumOff val="80000"/>
                  </a:schemeClr>
                </a:solidFill>
              </a:rPr>
              <a:t>N</a:t>
            </a:r>
            <a:br>
              <a:rPr lang="en-US" b="1" dirty="0">
                <a:solidFill>
                  <a:schemeClr val="accent1">
                    <a:lumMod val="20000"/>
                    <a:lumOff val="80000"/>
                  </a:schemeClr>
                </a:solidFill>
              </a:rPr>
            </a:br>
            <a:r>
              <a:rPr lang="en-US" b="1" dirty="0">
                <a:solidFill>
                  <a:schemeClr val="accent1">
                    <a:lumMod val="20000"/>
                    <a:lumOff val="80000"/>
                  </a:schemeClr>
                </a:solidFill>
              </a:rPr>
              <a:t>T</a:t>
            </a:r>
            <a:br>
              <a:rPr lang="en-US" b="1" dirty="0">
                <a:solidFill>
                  <a:schemeClr val="accent1">
                    <a:lumMod val="20000"/>
                    <a:lumOff val="80000"/>
                  </a:schemeClr>
                </a:solidFill>
              </a:rPr>
            </a:br>
            <a:r>
              <a:rPr lang="en-US" b="1" dirty="0">
                <a:solidFill>
                  <a:schemeClr val="accent1">
                    <a:lumMod val="20000"/>
                    <a:lumOff val="80000"/>
                  </a:schemeClr>
                </a:solidFill>
              </a:rPr>
              <a:t>S</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809099" y="535003"/>
            <a:ext cx="4328932" cy="5617194"/>
          </a:xfrm>
          <a:noFill/>
        </p:spPr>
        <p:txBody>
          <a:bodyPr anchor="ctr">
            <a:normAutofit fontScale="92500" lnSpcReduction="10000"/>
          </a:bodyPr>
          <a:lstStyle/>
          <a:p>
            <a:r>
              <a:rPr lang="en-US" sz="4000" dirty="0">
                <a:latin typeface="Aparajita" panose="02020603050405020304" pitchFamily="18" charset="0"/>
                <a:cs typeface="Aparajita" panose="02020603050405020304" pitchFamily="18" charset="0"/>
              </a:rPr>
              <a:t>Business Objective</a:t>
            </a:r>
          </a:p>
          <a:p>
            <a:r>
              <a:rPr lang="en-US" sz="4000" dirty="0">
                <a:latin typeface="Aparajita" panose="02020603050405020304" pitchFamily="18" charset="0"/>
                <a:cs typeface="Aparajita" panose="02020603050405020304" pitchFamily="18" charset="0"/>
              </a:rPr>
              <a:t>Business Constraints</a:t>
            </a:r>
          </a:p>
          <a:p>
            <a:r>
              <a:rPr lang="en-US" sz="4000" dirty="0">
                <a:latin typeface="Aparajita" panose="02020603050405020304" pitchFamily="18" charset="0"/>
                <a:cs typeface="Aparajita" panose="02020603050405020304" pitchFamily="18" charset="0"/>
              </a:rPr>
              <a:t>Project Architecture</a:t>
            </a:r>
          </a:p>
          <a:p>
            <a:r>
              <a:rPr lang="en-US" sz="4000" dirty="0">
                <a:latin typeface="Aparajita" panose="02020603050405020304" pitchFamily="18" charset="0"/>
                <a:cs typeface="Aparajita" panose="02020603050405020304" pitchFamily="18" charset="0"/>
              </a:rPr>
              <a:t>Data Collection</a:t>
            </a:r>
          </a:p>
          <a:p>
            <a:r>
              <a:rPr lang="en-US" sz="4000" dirty="0">
                <a:latin typeface="Aparajita" panose="02020603050405020304" pitchFamily="18" charset="0"/>
                <a:cs typeface="Aparajita" panose="02020603050405020304" pitchFamily="18" charset="0"/>
              </a:rPr>
              <a:t>Exploratory Data Analysis</a:t>
            </a:r>
          </a:p>
          <a:p>
            <a:r>
              <a:rPr lang="en-US" sz="4000" dirty="0">
                <a:latin typeface="Aparajita" panose="02020603050405020304" pitchFamily="18" charset="0"/>
                <a:cs typeface="Aparajita" panose="02020603050405020304" pitchFamily="18" charset="0"/>
              </a:rPr>
              <a:t>Data Visualization</a:t>
            </a:r>
            <a:endParaRPr lang="en-IN" sz="4000" dirty="0">
              <a:latin typeface="Aparajita" panose="02020603050405020304" pitchFamily="18" charset="0"/>
              <a:cs typeface="Aparajita" panose="02020603050405020304" pitchFamily="18" charset="0"/>
            </a:endParaRPr>
          </a:p>
        </p:txBody>
      </p:sp>
      <p:pic>
        <p:nvPicPr>
          <p:cNvPr id="25" name="Picture Placeholder 6" descr="A city skyline">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 r="38"/>
          <a:stretch/>
        </p:blipFill>
        <p:spPr/>
      </p:pic>
    </p:spTree>
    <p:extLst>
      <p:ext uri="{BB962C8B-B14F-4D97-AF65-F5344CB8AC3E}">
        <p14:creationId xmlns:p14="http://schemas.microsoft.com/office/powerpoint/2010/main" val="19776134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chor="t">
            <a:normAutofit/>
          </a:bodyPr>
          <a:lstStyle/>
          <a:p>
            <a:r>
              <a:rPr lang="en-US" dirty="0"/>
              <a:t>ARIHANT JAIN</a:t>
            </a:r>
          </a:p>
          <a:p>
            <a:r>
              <a:rPr lang="en-US" dirty="0"/>
              <a:t>jainarihant0102@gmail.com</a:t>
            </a:r>
          </a:p>
        </p:txBody>
      </p:sp>
    </p:spTree>
    <p:extLst>
      <p:ext uri="{BB962C8B-B14F-4D97-AF65-F5344CB8AC3E}">
        <p14:creationId xmlns:p14="http://schemas.microsoft.com/office/powerpoint/2010/main" val="1210802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955">
        <p15:prstTrans prst="pageCurlDouble"/>
      </p:transition>
    </mc:Choice>
    <mc:Fallback xmlns="">
      <p:transition spd="slow" advTm="1295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228600" y="177814"/>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Business</a:t>
            </a:r>
            <a:r>
              <a:rPr lang="en-US" sz="2800" b="1" dirty="0">
                <a:latin typeface="Times New Roman"/>
                <a:ea typeface="Times New Roman"/>
                <a:cs typeface="Times New Roman"/>
                <a:sym typeface="Times New Roman"/>
              </a:rPr>
              <a:t> </a:t>
            </a:r>
            <a:r>
              <a:rPr lang="en-US" sz="3200" b="1" dirty="0">
                <a:latin typeface="Times New Roman"/>
                <a:ea typeface="Times New Roman"/>
                <a:cs typeface="Times New Roman"/>
                <a:sym typeface="Times New Roman"/>
              </a:rPr>
              <a:t>Problem</a:t>
            </a:r>
            <a:endParaRPr sz="3200" b="1" dirty="0">
              <a:latin typeface="Times New Roman"/>
              <a:ea typeface="Times New Roman"/>
              <a:cs typeface="Times New Roman"/>
              <a:sym typeface="Times New Roman"/>
            </a:endParaRPr>
          </a:p>
        </p:txBody>
      </p:sp>
      <p:sp>
        <p:nvSpPr>
          <p:cNvPr id="5" name="TextBox 4">
            <a:extLst>
              <a:ext uri="{FF2B5EF4-FFF2-40B4-BE49-F238E27FC236}">
                <a16:creationId xmlns:a16="http://schemas.microsoft.com/office/drawing/2014/main" id="{49EA04A1-ED91-499C-B9B2-1F09F81219E2}"/>
              </a:ext>
            </a:extLst>
          </p:cNvPr>
          <p:cNvSpPr txBox="1"/>
          <p:nvPr/>
        </p:nvSpPr>
        <p:spPr>
          <a:xfrm>
            <a:off x="0" y="1952134"/>
            <a:ext cx="12192000" cy="2554545"/>
          </a:xfrm>
          <a:prstGeom prst="rect">
            <a:avLst/>
          </a:prstGeom>
          <a:noFill/>
        </p:spPr>
        <p:txBody>
          <a:bodyPr wrap="square">
            <a:spAutoFit/>
          </a:bodyPr>
          <a:lstStyle/>
          <a:p>
            <a:pPr algn="l"/>
            <a:r>
              <a:rPr lang="en-US" sz="3200" b="0" i="0" u="none" strike="noStrike" baseline="0" dirty="0">
                <a:latin typeface="Arial" panose="020B0604020202020204" pitchFamily="34" charset="0"/>
              </a:rPr>
              <a:t>Our company is experiencing inefficiencies in supply chain management, resulting in delayed  deliveries , inventory </a:t>
            </a:r>
          </a:p>
          <a:p>
            <a:r>
              <a:rPr lang="en-US" sz="3200" b="0" i="0" u="none" strike="noStrike" baseline="0" dirty="0">
                <a:latin typeface="Arial" panose="020B0604020202020204" pitchFamily="34" charset="0"/>
              </a:rPr>
              <a:t>imbalances (excess stock in some warehouses and shortages in others), higher operational costs , and reduced customer satisfaction.</a:t>
            </a:r>
            <a:endParaRPr lang="en-US" sz="3200" b="0" i="0" u="none" strike="noStrike" cap="none" dirty="0">
              <a:latin typeface="Times New Roman" panose="02020603050405020304" pitchFamily="18" charset="0"/>
              <a:ea typeface="Times New Roman"/>
              <a:cs typeface="Times New Roman" panose="02020603050405020304" pitchFamily="18" charset="0"/>
              <a:sym typeface="Times New Roman"/>
            </a:endParaRPr>
          </a:p>
        </p:txBody>
      </p:sp>
      <p:sp>
        <p:nvSpPr>
          <p:cNvPr id="6" name="TextBox 5">
            <a:extLst>
              <a:ext uri="{FF2B5EF4-FFF2-40B4-BE49-F238E27FC236}">
                <a16:creationId xmlns:a16="http://schemas.microsoft.com/office/drawing/2014/main" id="{E920B4D2-6E93-49B3-8ED9-6633DF2FB84F}"/>
              </a:ext>
            </a:extLst>
          </p:cNvPr>
          <p:cNvSpPr txBox="1"/>
          <p:nvPr/>
        </p:nvSpPr>
        <p:spPr>
          <a:xfrm>
            <a:off x="1528762" y="1161878"/>
            <a:ext cx="9358313" cy="341632"/>
          </a:xfrm>
          <a:prstGeom prst="rect">
            <a:avLst/>
          </a:prstGeom>
          <a:noFill/>
        </p:spPr>
        <p:txBody>
          <a:bodyPr wrap="square">
            <a:spAutoFit/>
          </a:bodyPr>
          <a:lstStyle/>
          <a:p>
            <a:pPr marL="25400" marR="0" lvl="0" algn="l" rtl="0">
              <a:lnSpc>
                <a:spcPct val="90000"/>
              </a:lnSpc>
              <a:spcBef>
                <a:spcPts val="0"/>
              </a:spcBef>
              <a:spcAft>
                <a:spcPts val="0"/>
              </a:spcAft>
              <a:buClr>
                <a:schemeClr val="dk1"/>
              </a:buClr>
              <a:buSzPts val="3200"/>
            </a:pPr>
            <a:r>
              <a:rPr lang="en-US" sz="1800" b="0" i="0" dirty="0">
                <a:effectLst/>
                <a:latin typeface="Ginto"/>
              </a:rPr>
              <a:t>	</a:t>
            </a:r>
            <a:endParaRPr lang="en-US" sz="2200" b="0" i="0" u="none" strike="noStrike" cap="none"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DCDC-6B89-46FC-8E99-D8DDB4D737C8}"/>
              </a:ext>
            </a:extLst>
          </p:cNvPr>
          <p:cNvSpPr>
            <a:spLocks noGrp="1"/>
          </p:cNvSpPr>
          <p:nvPr>
            <p:ph type="title"/>
          </p:nvPr>
        </p:nvSpPr>
        <p:spPr>
          <a:xfrm>
            <a:off x="228600" y="205535"/>
            <a:ext cx="10515600" cy="480041"/>
          </a:xfrm>
        </p:spPr>
        <p:txBody>
          <a:bodyPr/>
          <a:lstStyle/>
          <a:p>
            <a:r>
              <a:rPr lang="en-US" sz="2800" b="1" dirty="0">
                <a:latin typeface="Times New Roman"/>
                <a:ea typeface="Times New Roman"/>
                <a:cs typeface="Times New Roman"/>
                <a:sym typeface="Times New Roman"/>
              </a:rPr>
              <a:t>Project Overview and Scope</a:t>
            </a:r>
            <a:endParaRPr lang="en-IN" dirty="0"/>
          </a:p>
        </p:txBody>
      </p:sp>
      <p:sp>
        <p:nvSpPr>
          <p:cNvPr id="4" name="TextBox 3">
            <a:extLst>
              <a:ext uri="{FF2B5EF4-FFF2-40B4-BE49-F238E27FC236}">
                <a16:creationId xmlns:a16="http://schemas.microsoft.com/office/drawing/2014/main" id="{35E8DD74-A6AE-4E6A-BB09-58BA575EA05E}"/>
              </a:ext>
            </a:extLst>
          </p:cNvPr>
          <p:cNvSpPr txBox="1"/>
          <p:nvPr/>
        </p:nvSpPr>
        <p:spPr>
          <a:xfrm>
            <a:off x="0" y="1366748"/>
            <a:ext cx="11304494" cy="3416320"/>
          </a:xfrm>
          <a:prstGeom prst="rect">
            <a:avLst/>
          </a:prstGeom>
          <a:noFill/>
        </p:spPr>
        <p:txBody>
          <a:bodyPr wrap="square" rtlCol="0">
            <a:spAutoFit/>
          </a:bodyPr>
          <a:lstStyle/>
          <a:p>
            <a:r>
              <a:rPr lang="en-US" sz="2400" dirty="0"/>
              <a:t>The primary objective of this project is to address and resolve operational inefficiencies in the company’s supply chain management. Current challenges include delayed deliveries, inventory imbalances across various warehouse locations, inflated operational costs, and decreasing customer satisfaction levels. Through a data-driven approach, the project aims to enhance the overall efficiency of the supply chain by leveraging data analytics tools such as Python, SQL, and Power BI.</a:t>
            </a:r>
          </a:p>
          <a:p>
            <a:endParaRPr lang="en-US" sz="2400" dirty="0">
              <a:latin typeface="Times New Roman" panose="02020603050405020304" pitchFamily="18" charset="0"/>
              <a:cs typeface="Times New Roman" panose="02020603050405020304" pitchFamily="18" charset="0"/>
            </a:endParaRPr>
          </a:p>
          <a:p>
            <a:r>
              <a:rPr lang="en-US" sz="2400" dirty="0"/>
              <a:t>The outcome will be a comprehensive Supply Chain Analytics Dashboard to support informed decision-making and improve key performance metrics.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9675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3CDD-43C2-3E0D-BE03-D45EAA8F7F6B}"/>
              </a:ext>
            </a:extLst>
          </p:cNvPr>
          <p:cNvSpPr>
            <a:spLocks noGrp="1"/>
          </p:cNvSpPr>
          <p:nvPr>
            <p:ph type="ctrTitle"/>
          </p:nvPr>
        </p:nvSpPr>
        <p:spPr>
          <a:xfrm>
            <a:off x="742949" y="310356"/>
            <a:ext cx="8201025" cy="838200"/>
          </a:xfrm>
        </p:spPr>
        <p:txBody>
          <a:bodyPr>
            <a:normAutofit fontScale="90000"/>
          </a:bodyPr>
          <a:lstStyle/>
          <a:p>
            <a:r>
              <a:rPr lang="en-US" dirty="0"/>
              <a:t>Project Scope</a:t>
            </a:r>
          </a:p>
        </p:txBody>
      </p:sp>
      <p:sp>
        <p:nvSpPr>
          <p:cNvPr id="3" name="Subtitle 2">
            <a:extLst>
              <a:ext uri="{FF2B5EF4-FFF2-40B4-BE49-F238E27FC236}">
                <a16:creationId xmlns:a16="http://schemas.microsoft.com/office/drawing/2014/main" id="{9A2E6A77-B369-1F89-80DC-C3D5420944D3}"/>
              </a:ext>
            </a:extLst>
          </p:cNvPr>
          <p:cNvSpPr>
            <a:spLocks noGrp="1"/>
          </p:cNvSpPr>
          <p:nvPr>
            <p:ph type="subTitle" idx="1"/>
          </p:nvPr>
        </p:nvSpPr>
        <p:spPr>
          <a:xfrm>
            <a:off x="71438" y="1415256"/>
            <a:ext cx="10567987" cy="4027487"/>
          </a:xfrm>
        </p:spPr>
        <p:txBody>
          <a:bodyPr>
            <a:noAutofit/>
          </a:bodyPr>
          <a:lstStyle/>
          <a:p>
            <a:pPr marL="457200" indent="-457200" algn="l">
              <a:buFont typeface="Wingdings" panose="05000000000000000000" pitchFamily="2" charset="2"/>
              <a:buChar char="ü"/>
            </a:pPr>
            <a:r>
              <a:rPr lang="en-US" sz="3200" dirty="0">
                <a:solidFill>
                  <a:srgbClr val="7030A0"/>
                </a:solidFill>
              </a:rPr>
              <a:t>Data Cleaning &amp; Preprocessing</a:t>
            </a:r>
          </a:p>
          <a:p>
            <a:pPr marL="457200" indent="-457200" algn="l">
              <a:buFont typeface="Wingdings" panose="05000000000000000000" pitchFamily="2" charset="2"/>
              <a:buChar char="ü"/>
            </a:pPr>
            <a:r>
              <a:rPr lang="en-US" sz="3200" dirty="0">
                <a:solidFill>
                  <a:srgbClr val="7030A0"/>
                </a:solidFill>
              </a:rPr>
              <a:t>SQL-Based Analytical Insights</a:t>
            </a:r>
          </a:p>
          <a:p>
            <a:pPr marL="457200" indent="-457200" algn="l">
              <a:buFont typeface="Wingdings" panose="05000000000000000000" pitchFamily="2" charset="2"/>
              <a:buChar char="ü"/>
            </a:pPr>
            <a:r>
              <a:rPr lang="en-US" sz="3200" b="1" dirty="0">
                <a:solidFill>
                  <a:srgbClr val="7030A0"/>
                </a:solidFill>
              </a:rPr>
              <a:t>Inventory Optimization</a:t>
            </a:r>
            <a:endParaRPr lang="en-US" sz="3200" dirty="0">
              <a:solidFill>
                <a:srgbClr val="7030A0"/>
              </a:solidFill>
            </a:endParaRPr>
          </a:p>
          <a:p>
            <a:pPr marL="457200" indent="-457200" algn="l">
              <a:buFont typeface="Wingdings" panose="05000000000000000000" pitchFamily="2" charset="2"/>
              <a:buChar char="ü"/>
            </a:pPr>
            <a:r>
              <a:rPr lang="en-US" sz="3200" dirty="0">
                <a:solidFill>
                  <a:srgbClr val="7030A0"/>
                </a:solidFill>
              </a:rPr>
              <a:t>Delivery Route Optimization</a:t>
            </a:r>
          </a:p>
          <a:p>
            <a:pPr marL="457200" indent="-457200" algn="l">
              <a:buFont typeface="Wingdings" panose="05000000000000000000" pitchFamily="2" charset="2"/>
              <a:buChar char="ü"/>
            </a:pPr>
            <a:r>
              <a:rPr lang="en-US" sz="3200" dirty="0">
                <a:solidFill>
                  <a:srgbClr val="7030A0"/>
                </a:solidFill>
              </a:rPr>
              <a:t>Demand Forecasting</a:t>
            </a:r>
          </a:p>
          <a:p>
            <a:pPr marL="457200" indent="-457200" algn="l">
              <a:buFont typeface="Wingdings" panose="05000000000000000000" pitchFamily="2" charset="2"/>
              <a:buChar char="ü"/>
            </a:pPr>
            <a:r>
              <a:rPr lang="en-US" sz="3200" dirty="0">
                <a:solidFill>
                  <a:srgbClr val="7030A0"/>
                </a:solidFill>
              </a:rPr>
              <a:t>Power BI Dashboard Development</a:t>
            </a:r>
          </a:p>
        </p:txBody>
      </p:sp>
    </p:spTree>
    <p:extLst>
      <p:ext uri="{BB962C8B-B14F-4D97-AF65-F5344CB8AC3E}">
        <p14:creationId xmlns:p14="http://schemas.microsoft.com/office/powerpoint/2010/main" val="403800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9DC4-6BD0-49E3-B460-E09B338EBD65}"/>
              </a:ext>
            </a:extLst>
          </p:cNvPr>
          <p:cNvSpPr>
            <a:spLocks noGrp="1"/>
          </p:cNvSpPr>
          <p:nvPr>
            <p:ph type="title"/>
          </p:nvPr>
        </p:nvSpPr>
        <p:spPr>
          <a:xfrm>
            <a:off x="228600" y="205535"/>
            <a:ext cx="10515600" cy="480041"/>
          </a:xfrm>
        </p:spPr>
        <p:txBody>
          <a:bodyPr/>
          <a:lstStyle/>
          <a:p>
            <a:r>
              <a:rPr lang="en-US" sz="2800" b="1" dirty="0">
                <a:latin typeface="Times New Roman"/>
                <a:ea typeface="Times New Roman"/>
                <a:cs typeface="Times New Roman"/>
                <a:sym typeface="Times New Roman"/>
              </a:rPr>
              <a:t>Data Dictionary </a:t>
            </a:r>
            <a:endParaRPr lang="en-IN" dirty="0"/>
          </a:p>
        </p:txBody>
      </p:sp>
      <p:sp>
        <p:nvSpPr>
          <p:cNvPr id="3" name="TextBox 2">
            <a:extLst>
              <a:ext uri="{FF2B5EF4-FFF2-40B4-BE49-F238E27FC236}">
                <a16:creationId xmlns:a16="http://schemas.microsoft.com/office/drawing/2014/main" id="{A7B0495E-1F2E-4A94-A744-0283D7C1CBB9}"/>
              </a:ext>
            </a:extLst>
          </p:cNvPr>
          <p:cNvSpPr txBox="1"/>
          <p:nvPr/>
        </p:nvSpPr>
        <p:spPr>
          <a:xfrm>
            <a:off x="114301" y="685576"/>
            <a:ext cx="10959352" cy="646331"/>
          </a:xfrm>
          <a:prstGeom prst="rect">
            <a:avLst/>
          </a:prstGeom>
          <a:noFill/>
        </p:spPr>
        <p:txBody>
          <a:bodyPr wrap="square" rtlCol="0">
            <a:spAutoFit/>
          </a:bodyPr>
          <a:lstStyle/>
          <a:p>
            <a:endParaRPr lang="en-US" dirty="0"/>
          </a:p>
          <a:p>
            <a:endParaRPr lang="en-US" dirty="0"/>
          </a:p>
        </p:txBody>
      </p:sp>
      <p:sp>
        <p:nvSpPr>
          <p:cNvPr id="7" name="Rectangle 4">
            <a:extLst>
              <a:ext uri="{FF2B5EF4-FFF2-40B4-BE49-F238E27FC236}">
                <a16:creationId xmlns:a16="http://schemas.microsoft.com/office/drawing/2014/main" id="{3E28AA6D-575D-11B4-78CA-401D13B6DDFF}"/>
              </a:ext>
            </a:extLst>
          </p:cNvPr>
          <p:cNvSpPr>
            <a:spLocks noChangeArrowheads="1"/>
          </p:cNvSpPr>
          <p:nvPr/>
        </p:nvSpPr>
        <p:spPr bwMode="auto">
          <a:xfrm rot="10800000" flipV="1">
            <a:off x="228600" y="743156"/>
            <a:ext cx="11417673"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t>The dataset contains the following columns: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Warehouse_ID</a:t>
            </a:r>
            <a:r>
              <a:rPr kumimoji="0" lang="en-US" altLang="en-US" sz="1800" b="0" i="0" u="none" strike="noStrike" cap="none" normalizeH="0" baseline="0" dirty="0">
                <a:ln>
                  <a:noFill/>
                </a:ln>
                <a:solidFill>
                  <a:schemeClr val="tx1"/>
                </a:solidFill>
                <a:effectLst/>
                <a:latin typeface="Arial" panose="020B0604020202020204" pitchFamily="34" charset="0"/>
              </a:rPr>
              <a:t> – Unique identifier for each warehouse.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Location</a:t>
            </a:r>
            <a:r>
              <a:rPr kumimoji="0" lang="en-US" altLang="en-US" sz="1800" b="0" i="0" u="none" strike="noStrike" cap="none" normalizeH="0" baseline="0" dirty="0">
                <a:ln>
                  <a:noFill/>
                </a:ln>
                <a:solidFill>
                  <a:schemeClr val="tx1"/>
                </a:solidFill>
                <a:effectLst/>
                <a:latin typeface="Arial" panose="020B0604020202020204" pitchFamily="34" charset="0"/>
              </a:rPr>
              <a:t> – Geographic area where the warehouse is situated.</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Current_Stock</a:t>
            </a:r>
            <a:r>
              <a:rPr kumimoji="0" lang="en-US" altLang="en-US" sz="1800" b="0" i="0" u="none" strike="noStrike" cap="none" normalizeH="0" baseline="0" dirty="0">
                <a:ln>
                  <a:noFill/>
                </a:ln>
                <a:solidFill>
                  <a:schemeClr val="tx1"/>
                </a:solidFill>
                <a:effectLst/>
                <a:latin typeface="Arial" panose="020B0604020202020204" pitchFamily="34" charset="0"/>
              </a:rPr>
              <a:t> – Quantity of products currently available in stock.</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Demand_Forecast</a:t>
            </a:r>
            <a:r>
              <a:rPr kumimoji="0" lang="en-US" altLang="en-US" sz="1800" b="0" i="0" u="none" strike="noStrike" cap="none" normalizeH="0" baseline="0" dirty="0">
                <a:ln>
                  <a:noFill/>
                </a:ln>
                <a:solidFill>
                  <a:schemeClr val="tx1"/>
                </a:solidFill>
                <a:effectLst/>
                <a:latin typeface="Arial" panose="020B0604020202020204" pitchFamily="34" charset="0"/>
              </a:rPr>
              <a:t> – Predicted future demand for products.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Lead_Time_Days</a:t>
            </a:r>
            <a:r>
              <a:rPr kumimoji="0" lang="en-US" altLang="en-US" sz="1800" b="0" i="0" u="none" strike="noStrike" cap="none" normalizeH="0" baseline="0" dirty="0">
                <a:ln>
                  <a:noFill/>
                </a:ln>
                <a:solidFill>
                  <a:schemeClr val="tx1"/>
                </a:solidFill>
                <a:effectLst/>
                <a:latin typeface="Arial" panose="020B0604020202020204" pitchFamily="34" charset="0"/>
              </a:rPr>
              <a:t> – Number of days it takes for new stock to arrive</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Shipping_Time_Days</a:t>
            </a:r>
            <a:r>
              <a:rPr kumimoji="0" lang="en-US" altLang="en-US" sz="1800" b="0" i="0" u="none" strike="noStrike" cap="none" normalizeH="0" baseline="0" dirty="0">
                <a:ln>
                  <a:noFill/>
                </a:ln>
                <a:solidFill>
                  <a:schemeClr val="tx1"/>
                </a:solidFill>
                <a:effectLst/>
                <a:latin typeface="Arial" panose="020B0604020202020204" pitchFamily="34" charset="0"/>
              </a:rPr>
              <a:t> – Time taken to ship products to customers.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Stockout_Risk</a:t>
            </a:r>
            <a:r>
              <a:rPr kumimoji="0" lang="en-US" altLang="en-US" sz="1800" b="0" i="0" u="none" strike="noStrike" cap="none" normalizeH="0" baseline="0" dirty="0">
                <a:ln>
                  <a:noFill/>
                </a:ln>
                <a:solidFill>
                  <a:schemeClr val="tx1"/>
                </a:solidFill>
                <a:effectLst/>
                <a:latin typeface="Arial" panose="020B0604020202020204" pitchFamily="34" charset="0"/>
              </a:rPr>
              <a:t> – Probability of running out of stock.</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Operational_Cost</a:t>
            </a:r>
            <a:r>
              <a:rPr kumimoji="0" lang="en-US" altLang="en-US" sz="1800" b="0" i="0" u="none" strike="noStrike" cap="none" normalizeH="0" baseline="0" dirty="0">
                <a:ln>
                  <a:noFill/>
                </a:ln>
                <a:solidFill>
                  <a:schemeClr val="tx1"/>
                </a:solidFill>
                <a:effectLst/>
                <a:latin typeface="Arial" panose="020B0604020202020204" pitchFamily="34" charset="0"/>
              </a:rPr>
              <a:t> – Total cost to run the warehouse operations.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Supplier_ID</a:t>
            </a:r>
            <a:r>
              <a:rPr kumimoji="0" lang="en-US" altLang="en-US" sz="1800" b="0" i="0" u="none" strike="noStrike" cap="none" normalizeH="0" baseline="0" dirty="0">
                <a:ln>
                  <a:noFill/>
                </a:ln>
                <a:solidFill>
                  <a:schemeClr val="tx1"/>
                </a:solidFill>
                <a:effectLst/>
                <a:latin typeface="Arial" panose="020B0604020202020204" pitchFamily="34" charset="0"/>
              </a:rPr>
              <a:t> – ID of the supplier providing products.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Product_Category</a:t>
            </a:r>
            <a:r>
              <a:rPr kumimoji="0" lang="en-US" altLang="en-US" sz="1800" b="0" i="0" u="none" strike="noStrike" cap="none" normalizeH="0" baseline="0" dirty="0">
                <a:ln>
                  <a:noFill/>
                </a:ln>
                <a:solidFill>
                  <a:schemeClr val="tx1"/>
                </a:solidFill>
                <a:effectLst/>
                <a:latin typeface="Arial" panose="020B0604020202020204" pitchFamily="34" charset="0"/>
              </a:rPr>
              <a:t> – Classification of products by type.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4147550"/>
      </p:ext>
    </p:extLst>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1612873-E720-F56F-A43C-01CC6D1FC8E0}"/>
              </a:ext>
            </a:extLst>
          </p:cNvPr>
          <p:cNvSpPr>
            <a:spLocks noChangeArrowheads="1"/>
          </p:cNvSpPr>
          <p:nvPr/>
        </p:nvSpPr>
        <p:spPr bwMode="auto">
          <a:xfrm>
            <a:off x="0" y="644191"/>
            <a:ext cx="1183005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Monthly_Sales</a:t>
            </a:r>
            <a:r>
              <a:rPr kumimoji="0" lang="en-US" altLang="en-US" sz="1800" b="0" i="0" u="none" strike="noStrike" cap="none" normalizeH="0" baseline="0" dirty="0">
                <a:ln>
                  <a:noFill/>
                </a:ln>
                <a:solidFill>
                  <a:schemeClr val="tx1"/>
                </a:solidFill>
                <a:effectLst/>
                <a:latin typeface="Arial" panose="020B0604020202020204" pitchFamily="34" charset="0"/>
              </a:rPr>
              <a:t> – Total sales from the warehouse per month.</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Order_Processing_Time</a:t>
            </a:r>
            <a:r>
              <a:rPr kumimoji="0" lang="en-US" altLang="en-US" sz="1800" b="0" i="0" u="none" strike="noStrike" cap="none" normalizeH="0" baseline="0" dirty="0">
                <a:ln>
                  <a:noFill/>
                </a:ln>
                <a:solidFill>
                  <a:schemeClr val="tx1"/>
                </a:solidFill>
                <a:effectLst/>
                <a:latin typeface="Arial" panose="020B0604020202020204" pitchFamily="34" charset="0"/>
              </a:rPr>
              <a:t> – Time taken to process an order.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Return_Rate</a:t>
            </a:r>
            <a:r>
              <a:rPr kumimoji="0" lang="en-US" altLang="en-US" sz="1800" b="0" i="0" u="none" strike="noStrike" cap="none" normalizeH="0" baseline="0" dirty="0">
                <a:ln>
                  <a:noFill/>
                </a:ln>
                <a:solidFill>
                  <a:schemeClr val="tx1"/>
                </a:solidFill>
                <a:effectLst/>
                <a:latin typeface="Arial" panose="020B0604020202020204" pitchFamily="34" charset="0"/>
              </a:rPr>
              <a:t> – Percentage of sold products returned by customers.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Customer_Rating</a:t>
            </a:r>
            <a:r>
              <a:rPr kumimoji="0" lang="en-US" altLang="en-US" sz="1800" b="0" i="0" u="none" strike="noStrike" cap="none" normalizeH="0" baseline="0" dirty="0">
                <a:ln>
                  <a:noFill/>
                </a:ln>
                <a:solidFill>
                  <a:schemeClr val="tx1"/>
                </a:solidFill>
                <a:effectLst/>
                <a:latin typeface="Arial" panose="020B0604020202020204" pitchFamily="34" charset="0"/>
              </a:rPr>
              <a:t> – Average rating given by customers.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Warehouse_Capacity</a:t>
            </a:r>
            <a:r>
              <a:rPr kumimoji="0" lang="en-US" altLang="en-US" sz="1800" b="0" i="0" u="none" strike="noStrike" cap="none" normalizeH="0" baseline="0" dirty="0">
                <a:ln>
                  <a:noFill/>
                </a:ln>
                <a:solidFill>
                  <a:schemeClr val="tx1"/>
                </a:solidFill>
                <a:effectLst/>
                <a:latin typeface="Arial" panose="020B0604020202020204" pitchFamily="34" charset="0"/>
              </a:rPr>
              <a:t> – Maximum stock the warehouse can hold.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Storage_Cost</a:t>
            </a:r>
            <a:r>
              <a:rPr kumimoji="0" lang="en-US" altLang="en-US" sz="1800" b="0" i="0" u="none" strike="noStrike" cap="none" normalizeH="0" baseline="0" dirty="0">
                <a:ln>
                  <a:noFill/>
                </a:ln>
                <a:solidFill>
                  <a:schemeClr val="tx1"/>
                </a:solidFill>
                <a:effectLst/>
                <a:latin typeface="Arial" panose="020B0604020202020204" pitchFamily="34" charset="0"/>
              </a:rPr>
              <a:t> – Expense for storing goods in the warehouse.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Transportation_Cost</a:t>
            </a:r>
            <a:r>
              <a:rPr kumimoji="0" lang="en-US" altLang="en-US" sz="1800" b="0" i="0" u="none" strike="noStrike" cap="none" normalizeH="0" baseline="0" dirty="0">
                <a:ln>
                  <a:noFill/>
                </a:ln>
                <a:solidFill>
                  <a:schemeClr val="tx1"/>
                </a:solidFill>
                <a:effectLst/>
                <a:latin typeface="Arial" panose="020B0604020202020204" pitchFamily="34" charset="0"/>
              </a:rPr>
              <a:t> – Cost of delivering products to customers.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Backorder_Quantity</a:t>
            </a:r>
            <a:r>
              <a:rPr kumimoji="0" lang="en-US" altLang="en-US" sz="1800" b="0" i="0" u="none" strike="noStrike" cap="none" normalizeH="0" baseline="0" dirty="0">
                <a:ln>
                  <a:noFill/>
                </a:ln>
                <a:solidFill>
                  <a:schemeClr val="tx1"/>
                </a:solidFill>
                <a:effectLst/>
                <a:latin typeface="Arial" panose="020B0604020202020204" pitchFamily="34" charset="0"/>
              </a:rPr>
              <a:t> – Number of orders pending due to stock unavailability.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Damaged_Goods</a:t>
            </a:r>
            <a:r>
              <a:rPr kumimoji="0" lang="en-US" altLang="en-US" sz="1800" b="0" i="0" u="none" strike="noStrike" cap="none" normalizeH="0" baseline="0" dirty="0">
                <a:ln>
                  <a:noFill/>
                </a:ln>
                <a:solidFill>
                  <a:schemeClr val="tx1"/>
                </a:solidFill>
                <a:effectLst/>
                <a:latin typeface="Arial" panose="020B0604020202020204" pitchFamily="34" charset="0"/>
              </a:rPr>
              <a:t> – Quantity of goods damaged during storage or handling.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Arial" panose="020B0604020202020204" pitchFamily="34" charset="0"/>
              </a:rPr>
              <a:t>Employee_Count</a:t>
            </a:r>
            <a:r>
              <a:rPr kumimoji="0" lang="en-US" altLang="en-US" sz="1800" b="0" i="0" u="none" strike="noStrike" cap="none" normalizeH="0" baseline="0" dirty="0">
                <a:ln>
                  <a:noFill/>
                </a:ln>
                <a:solidFill>
                  <a:schemeClr val="tx1"/>
                </a:solidFill>
                <a:effectLst/>
                <a:latin typeface="Arial" panose="020B0604020202020204" pitchFamily="34" charset="0"/>
              </a:rPr>
              <a:t> – Number of employees working in the warehouse.</a:t>
            </a:r>
          </a:p>
        </p:txBody>
      </p:sp>
    </p:spTree>
    <p:extLst>
      <p:ext uri="{BB962C8B-B14F-4D97-AF65-F5344CB8AC3E}">
        <p14:creationId xmlns:p14="http://schemas.microsoft.com/office/powerpoint/2010/main" val="250394560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F379-691F-8101-19D0-D44B9EDFD0D7}"/>
              </a:ext>
            </a:extLst>
          </p:cNvPr>
          <p:cNvSpPr>
            <a:spLocks noGrp="1"/>
          </p:cNvSpPr>
          <p:nvPr>
            <p:ph type="ctrTitle"/>
          </p:nvPr>
        </p:nvSpPr>
        <p:spPr>
          <a:xfrm>
            <a:off x="0" y="214312"/>
            <a:ext cx="9144000" cy="823913"/>
          </a:xfrm>
        </p:spPr>
        <p:txBody>
          <a:bodyPr>
            <a:normAutofit fontScale="90000"/>
          </a:bodyPr>
          <a:lstStyle/>
          <a:p>
            <a:r>
              <a:rPr lang="en-US" dirty="0"/>
              <a:t>DATA </a:t>
            </a:r>
            <a:r>
              <a:rPr lang="en-US" sz="6000" dirty="0"/>
              <a:t>Preprocessing</a:t>
            </a:r>
            <a:endParaRPr lang="en-US" dirty="0"/>
          </a:p>
        </p:txBody>
      </p:sp>
      <p:pic>
        <p:nvPicPr>
          <p:cNvPr id="5" name="Picture 4">
            <a:extLst>
              <a:ext uri="{FF2B5EF4-FFF2-40B4-BE49-F238E27FC236}">
                <a16:creationId xmlns:a16="http://schemas.microsoft.com/office/drawing/2014/main" id="{0D19C656-07E0-59A0-A0C8-A906FAA713D1}"/>
              </a:ext>
            </a:extLst>
          </p:cNvPr>
          <p:cNvPicPr>
            <a:picLocks noChangeAspect="1"/>
          </p:cNvPicPr>
          <p:nvPr/>
        </p:nvPicPr>
        <p:blipFill>
          <a:blip r:embed="rId2"/>
          <a:stretch>
            <a:fillRect/>
          </a:stretch>
        </p:blipFill>
        <p:spPr>
          <a:xfrm>
            <a:off x="-1" y="1252267"/>
            <a:ext cx="11701463" cy="5362070"/>
          </a:xfrm>
          <a:prstGeom prst="rect">
            <a:avLst/>
          </a:prstGeom>
        </p:spPr>
      </p:pic>
    </p:spTree>
    <p:extLst>
      <p:ext uri="{BB962C8B-B14F-4D97-AF65-F5344CB8AC3E}">
        <p14:creationId xmlns:p14="http://schemas.microsoft.com/office/powerpoint/2010/main" val="3297512930"/>
      </p:ext>
    </p:extLst>
  </p:cSld>
  <p:clrMapOvr>
    <a:masterClrMapping/>
  </p:clrMapOvr>
  <p:transition spd="slow">
    <p:wipe/>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15F93B-EA88-46FA-BFDC-9DD622AACF9E}">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TM04033927[[fn=Main Event]]</Template>
  <TotalTime>217</TotalTime>
  <Words>742</Words>
  <Application>Microsoft Office PowerPoint</Application>
  <PresentationFormat>Widescreen</PresentationFormat>
  <Paragraphs>97</Paragraphs>
  <Slides>30</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Aparajita</vt:lpstr>
      <vt:lpstr>Arial</vt:lpstr>
      <vt:lpstr>Calibri</vt:lpstr>
      <vt:lpstr>Georgia</vt:lpstr>
      <vt:lpstr>Gill Sans MT</vt:lpstr>
      <vt:lpstr>Ginto</vt:lpstr>
      <vt:lpstr>Impact</vt:lpstr>
      <vt:lpstr>Open Sauce</vt:lpstr>
      <vt:lpstr>Open Sauce Bold</vt:lpstr>
      <vt:lpstr>Open Sauce Heavy</vt:lpstr>
      <vt:lpstr>Times New Roman</vt:lpstr>
      <vt:lpstr>Wingdings</vt:lpstr>
      <vt:lpstr>Main Event</vt:lpstr>
      <vt:lpstr>Gallery</vt:lpstr>
      <vt:lpstr>PowerPoint Presentation</vt:lpstr>
      <vt:lpstr>APANATIME      TECHNOLOGY PVT.LTD</vt:lpstr>
      <vt:lpstr>C O N T E N T S</vt:lpstr>
      <vt:lpstr>Business Problem</vt:lpstr>
      <vt:lpstr>Project Overview and Scope</vt:lpstr>
      <vt:lpstr>Project Scope</vt:lpstr>
      <vt:lpstr>Data Dictionary </vt:lpstr>
      <vt:lpstr>PowerPoint Presentation</vt:lpstr>
      <vt:lpstr>DATA Preprocessing</vt:lpstr>
      <vt:lpstr>PowerPoint Presentation</vt:lpstr>
      <vt:lpstr>PowerPoint Presentation</vt:lpstr>
      <vt:lpstr>PowerPoint Presentation</vt:lpstr>
      <vt:lpstr>PowerPoint Presentation</vt:lpstr>
      <vt:lpstr>PowerPoint Presentation</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Siddhant Jain</dc:creator>
  <cp:lastModifiedBy>Siddhant Jain</cp:lastModifiedBy>
  <cp:revision>7</cp:revision>
  <dcterms:created xsi:type="dcterms:W3CDTF">2025-04-13T07:01:13Z</dcterms:created>
  <dcterms:modified xsi:type="dcterms:W3CDTF">2025-04-15T11:25:10Z</dcterms:modified>
</cp:coreProperties>
</file>